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4"/>
  </p:notesMasterIdLst>
  <p:handoutMasterIdLst>
    <p:handoutMasterId r:id="rId15"/>
  </p:handoutMasterIdLst>
  <p:sldIdLst>
    <p:sldId id="388" r:id="rId2"/>
    <p:sldId id="354" r:id="rId3"/>
    <p:sldId id="357" r:id="rId4"/>
    <p:sldId id="355" r:id="rId5"/>
    <p:sldId id="377" r:id="rId6"/>
    <p:sldId id="358" r:id="rId7"/>
    <p:sldId id="380" r:id="rId8"/>
    <p:sldId id="382" r:id="rId9"/>
    <p:sldId id="387" r:id="rId10"/>
    <p:sldId id="385" r:id="rId11"/>
    <p:sldId id="386" r:id="rId12"/>
    <p:sldId id="384" r:id="rId1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(205)</a:t>
            </a:r>
            <a:endParaRPr lang="en-US" sz="1000" dirty="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4/22/2020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(205)</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4/22/2020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1</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90132468-C821-46A4-A2C4-ECAFFD578552}"/>
              </a:ext>
            </a:extLst>
          </p:cNvPr>
          <p:cNvSpPr>
            <a:spLocks noGrp="1"/>
          </p:cNvSpPr>
          <p:nvPr>
            <p:ph type="dt" idx="1"/>
          </p:nvPr>
        </p:nvSpPr>
        <p:spPr/>
        <p:txBody>
          <a:bodyPr/>
          <a:lstStyle/>
          <a:p>
            <a:r>
              <a:rPr lang="en-US"/>
              <a:t>4/22/2020 pm</a:t>
            </a:r>
          </a:p>
        </p:txBody>
      </p:sp>
      <p:sp>
        <p:nvSpPr>
          <p:cNvPr id="6" name="Footer Placeholder 5">
            <a:extLst>
              <a:ext uri="{FF2B5EF4-FFF2-40B4-BE49-F238E27FC236}">
                <a16:creationId xmlns:a16="http://schemas.microsoft.com/office/drawing/2014/main" id="{C0867DC0-3554-4E23-831B-713F5B66BCE3}"/>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75FB8F70-1A30-437A-896E-337491FF2E67}"/>
              </a:ext>
            </a:extLst>
          </p:cNvPr>
          <p:cNvSpPr>
            <a:spLocks noGrp="1"/>
          </p:cNvSpPr>
          <p:nvPr>
            <p:ph type="hdr" sz="quarter"/>
          </p:nvPr>
        </p:nvSpPr>
        <p:spPr/>
        <p:txBody>
          <a:bodyPr/>
          <a:lstStyle/>
          <a:p>
            <a:r>
              <a:rPr lang="en-US"/>
              <a:t>Class – The Life Of Christ (205)</a:t>
            </a:r>
          </a:p>
        </p:txBody>
      </p:sp>
    </p:spTree>
    <p:extLst>
      <p:ext uri="{BB962C8B-B14F-4D97-AF65-F5344CB8AC3E}">
        <p14:creationId xmlns:p14="http://schemas.microsoft.com/office/powerpoint/2010/main" val="10347208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10</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7FEF7DBF-0386-4132-8842-6B7CB6C230BC}"/>
              </a:ext>
            </a:extLst>
          </p:cNvPr>
          <p:cNvSpPr>
            <a:spLocks noGrp="1"/>
          </p:cNvSpPr>
          <p:nvPr>
            <p:ph type="dt" idx="1"/>
          </p:nvPr>
        </p:nvSpPr>
        <p:spPr/>
        <p:txBody>
          <a:bodyPr/>
          <a:lstStyle/>
          <a:p>
            <a:r>
              <a:rPr lang="en-US"/>
              <a:t>4/22/2020 pm</a:t>
            </a:r>
          </a:p>
        </p:txBody>
      </p:sp>
      <p:sp>
        <p:nvSpPr>
          <p:cNvPr id="6" name="Footer Placeholder 5">
            <a:extLst>
              <a:ext uri="{FF2B5EF4-FFF2-40B4-BE49-F238E27FC236}">
                <a16:creationId xmlns:a16="http://schemas.microsoft.com/office/drawing/2014/main" id="{4252E216-809B-4F5B-A929-047028DE0FE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20073F64-E171-43F3-80D0-8D51E0709874}"/>
              </a:ext>
            </a:extLst>
          </p:cNvPr>
          <p:cNvSpPr>
            <a:spLocks noGrp="1"/>
          </p:cNvSpPr>
          <p:nvPr>
            <p:ph type="hdr" sz="quarter"/>
          </p:nvPr>
        </p:nvSpPr>
        <p:spPr/>
        <p:txBody>
          <a:bodyPr/>
          <a:lstStyle/>
          <a:p>
            <a:r>
              <a:rPr lang="en-US"/>
              <a:t>Class – The Life Of Christ (205)</a:t>
            </a:r>
          </a:p>
        </p:txBody>
      </p:sp>
    </p:spTree>
    <p:extLst>
      <p:ext uri="{BB962C8B-B14F-4D97-AF65-F5344CB8AC3E}">
        <p14:creationId xmlns:p14="http://schemas.microsoft.com/office/powerpoint/2010/main" val="11487254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Does speak of what we must do each time commit any type of sin. (Confess and repent)</a:t>
            </a:r>
          </a:p>
          <a:p>
            <a:r>
              <a:rPr lang="en-US" dirty="0"/>
              <a:t>Cleansing is continuously available but conditionally given!</a:t>
            </a:r>
          </a:p>
          <a:p>
            <a:r>
              <a:rPr lang="en-US" dirty="0"/>
              <a:t>Heb 9:13-14</a:t>
            </a:r>
          </a:p>
          <a:p>
            <a:r>
              <a:rPr lang="en-US" dirty="0"/>
              <a:t>For if the blood of goats and bulls and the ashes of a heifer sprinkling those who have been defiled sanctify for the cleansing of the flesh, 14 how much more will the blood of Christ, who through the eternal Spirit offered Himself without blemish to God, cleanse your conscience from dead works to serve the living God? </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11</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02F21C48-40A0-441A-B58F-37092F768AB3}"/>
              </a:ext>
            </a:extLst>
          </p:cNvPr>
          <p:cNvSpPr>
            <a:spLocks noGrp="1"/>
          </p:cNvSpPr>
          <p:nvPr>
            <p:ph type="dt" idx="1"/>
          </p:nvPr>
        </p:nvSpPr>
        <p:spPr/>
        <p:txBody>
          <a:bodyPr/>
          <a:lstStyle/>
          <a:p>
            <a:r>
              <a:rPr lang="en-US"/>
              <a:t>4/22/2020 pm</a:t>
            </a:r>
          </a:p>
        </p:txBody>
      </p:sp>
      <p:sp>
        <p:nvSpPr>
          <p:cNvPr id="6" name="Footer Placeholder 5">
            <a:extLst>
              <a:ext uri="{FF2B5EF4-FFF2-40B4-BE49-F238E27FC236}">
                <a16:creationId xmlns:a16="http://schemas.microsoft.com/office/drawing/2014/main" id="{58E8E3B2-73F0-45A5-8ABE-1AD20A1B7969}"/>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879EAC31-12BA-4437-9FC1-24036B2D95D0}"/>
              </a:ext>
            </a:extLst>
          </p:cNvPr>
          <p:cNvSpPr>
            <a:spLocks noGrp="1"/>
          </p:cNvSpPr>
          <p:nvPr>
            <p:ph type="hdr" sz="quarter"/>
          </p:nvPr>
        </p:nvSpPr>
        <p:spPr/>
        <p:txBody>
          <a:bodyPr/>
          <a:lstStyle/>
          <a:p>
            <a:r>
              <a:rPr lang="en-US"/>
              <a:t>Class – The Life Of Christ (205)</a:t>
            </a:r>
          </a:p>
        </p:txBody>
      </p:sp>
    </p:spTree>
    <p:extLst>
      <p:ext uri="{BB962C8B-B14F-4D97-AF65-F5344CB8AC3E}">
        <p14:creationId xmlns:p14="http://schemas.microsoft.com/office/powerpoint/2010/main" val="10030993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a:t>
            </a:r>
            <a:r>
              <a:rPr lang="en-US" u="sng" dirty="0"/>
              <a:t>Hebrews 3:12-13</a:t>
            </a:r>
            <a:r>
              <a:rPr lang="en-US" dirty="0"/>
              <a:t>; 2 Peter 3:17; </a:t>
            </a:r>
            <a:r>
              <a:rPr lang="en-US" u="sng" dirty="0"/>
              <a:t>1 Corinthians 10:12-13</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12</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2EA42575-F275-4BAC-8EB5-4B26F225479A}"/>
              </a:ext>
            </a:extLst>
          </p:cNvPr>
          <p:cNvSpPr>
            <a:spLocks noGrp="1"/>
          </p:cNvSpPr>
          <p:nvPr>
            <p:ph type="dt" idx="1"/>
          </p:nvPr>
        </p:nvSpPr>
        <p:spPr/>
        <p:txBody>
          <a:bodyPr/>
          <a:lstStyle/>
          <a:p>
            <a:r>
              <a:rPr lang="en-US"/>
              <a:t>4/22/2020 pm</a:t>
            </a:r>
          </a:p>
        </p:txBody>
      </p:sp>
      <p:sp>
        <p:nvSpPr>
          <p:cNvPr id="6" name="Footer Placeholder 5">
            <a:extLst>
              <a:ext uri="{FF2B5EF4-FFF2-40B4-BE49-F238E27FC236}">
                <a16:creationId xmlns:a16="http://schemas.microsoft.com/office/drawing/2014/main" id="{EF1EC610-D449-49FE-8E7F-C3138517B9D7}"/>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A578EAEC-15A4-4025-8DFF-581C31F9AD2C}"/>
              </a:ext>
            </a:extLst>
          </p:cNvPr>
          <p:cNvSpPr>
            <a:spLocks noGrp="1"/>
          </p:cNvSpPr>
          <p:nvPr>
            <p:ph type="hdr" sz="quarter"/>
          </p:nvPr>
        </p:nvSpPr>
        <p:spPr/>
        <p:txBody>
          <a:bodyPr/>
          <a:lstStyle/>
          <a:p>
            <a:r>
              <a:rPr lang="en-US"/>
              <a:t>Class – The Life Of Christ (205)</a:t>
            </a:r>
          </a:p>
        </p:txBody>
      </p:sp>
    </p:spTree>
    <p:extLst>
      <p:ext uri="{BB962C8B-B14F-4D97-AF65-F5344CB8AC3E}">
        <p14:creationId xmlns:p14="http://schemas.microsoft.com/office/powerpoint/2010/main" val="11899231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Eating with unwashed hands may affect your flesh but not your heart. </a:t>
            </a:r>
          </a:p>
          <a:p>
            <a:r>
              <a:rPr lang="en-US" dirty="0"/>
              <a:t>Taking impurities into our hearts will contaminate our hearts. </a:t>
            </a:r>
          </a:p>
          <a:p>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2</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517B06C6-F4A2-495F-8A4C-88DA0011FE80}"/>
              </a:ext>
            </a:extLst>
          </p:cNvPr>
          <p:cNvSpPr>
            <a:spLocks noGrp="1"/>
          </p:cNvSpPr>
          <p:nvPr>
            <p:ph type="dt" idx="1"/>
          </p:nvPr>
        </p:nvSpPr>
        <p:spPr/>
        <p:txBody>
          <a:bodyPr/>
          <a:lstStyle/>
          <a:p>
            <a:r>
              <a:rPr lang="en-US"/>
              <a:t>4/22/2020 pm</a:t>
            </a:r>
          </a:p>
        </p:txBody>
      </p:sp>
      <p:sp>
        <p:nvSpPr>
          <p:cNvPr id="6" name="Footer Placeholder 5">
            <a:extLst>
              <a:ext uri="{FF2B5EF4-FFF2-40B4-BE49-F238E27FC236}">
                <a16:creationId xmlns:a16="http://schemas.microsoft.com/office/drawing/2014/main" id="{1F0B9607-586C-4EEA-ADAB-1313848ED810}"/>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A51FD8EC-5343-416E-AC0B-31960FA6E971}"/>
              </a:ext>
            </a:extLst>
          </p:cNvPr>
          <p:cNvSpPr>
            <a:spLocks noGrp="1"/>
          </p:cNvSpPr>
          <p:nvPr>
            <p:ph type="hdr" sz="quarter"/>
          </p:nvPr>
        </p:nvSpPr>
        <p:spPr/>
        <p:txBody>
          <a:bodyPr/>
          <a:lstStyle/>
          <a:p>
            <a:r>
              <a:rPr lang="en-US"/>
              <a:t>Class – The Life Of Christ (205)</a:t>
            </a:r>
          </a:p>
        </p:txBody>
      </p:sp>
    </p:spTree>
    <p:extLst>
      <p:ext uri="{BB962C8B-B14F-4D97-AF65-F5344CB8AC3E}">
        <p14:creationId xmlns:p14="http://schemas.microsoft.com/office/powerpoint/2010/main" val="18840018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tells us that what the Mosaic Law declared to be sexual immorality Jesus</a:t>
            </a:r>
          </a:p>
          <a:p>
            <a:r>
              <a:rPr lang="en-US" dirty="0"/>
              <a:t>condemned when he taught that </a:t>
            </a:r>
            <a:r>
              <a:rPr lang="en-US" i="1" dirty="0" err="1"/>
              <a:t>porneia</a:t>
            </a:r>
            <a:r>
              <a:rPr lang="en-US" i="1" dirty="0"/>
              <a:t> “</a:t>
            </a:r>
            <a:r>
              <a:rPr lang="en-US" dirty="0"/>
              <a:t>defiles a man.” This would include adultery, premarital intercourse, homosexuality, bestiality, and incest (see Appendix). The modern assertion that Jesus did not address homosexuality is false in light of our text. </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3</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2B49980C-4992-4202-947C-E845319B498E}"/>
              </a:ext>
            </a:extLst>
          </p:cNvPr>
          <p:cNvSpPr>
            <a:spLocks noGrp="1"/>
          </p:cNvSpPr>
          <p:nvPr>
            <p:ph type="dt" idx="1"/>
          </p:nvPr>
        </p:nvSpPr>
        <p:spPr/>
        <p:txBody>
          <a:bodyPr/>
          <a:lstStyle/>
          <a:p>
            <a:r>
              <a:rPr lang="en-US"/>
              <a:t>4/22/2020 pm</a:t>
            </a:r>
          </a:p>
        </p:txBody>
      </p:sp>
      <p:sp>
        <p:nvSpPr>
          <p:cNvPr id="6" name="Footer Placeholder 5">
            <a:extLst>
              <a:ext uri="{FF2B5EF4-FFF2-40B4-BE49-F238E27FC236}">
                <a16:creationId xmlns:a16="http://schemas.microsoft.com/office/drawing/2014/main" id="{D88C4E2F-BC1D-43B0-B6C8-789B3410A0E3}"/>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3B1ABBE1-DAEF-4000-8880-D604EE5E1748}"/>
              </a:ext>
            </a:extLst>
          </p:cNvPr>
          <p:cNvSpPr>
            <a:spLocks noGrp="1"/>
          </p:cNvSpPr>
          <p:nvPr>
            <p:ph type="hdr" sz="quarter"/>
          </p:nvPr>
        </p:nvSpPr>
        <p:spPr/>
        <p:txBody>
          <a:bodyPr/>
          <a:lstStyle/>
          <a:p>
            <a:r>
              <a:rPr lang="en-US"/>
              <a:t>Class – The Life Of Christ (205)</a:t>
            </a:r>
          </a:p>
        </p:txBody>
      </p:sp>
    </p:spTree>
    <p:extLst>
      <p:ext uri="{BB962C8B-B14F-4D97-AF65-F5344CB8AC3E}">
        <p14:creationId xmlns:p14="http://schemas.microsoft.com/office/powerpoint/2010/main" val="27112609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Daniel’s defilement that he sought to avoid was in doing what he knew in his heart (mind) was contrary to God’s will.</a:t>
            </a:r>
          </a:p>
          <a:p>
            <a:r>
              <a:rPr lang="en-US" dirty="0"/>
              <a:t>Hebrew word for “defile” means “pollute… desecrate… soil” (BDB)</a:t>
            </a:r>
          </a:p>
          <a:p>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4</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7C021F21-37EE-47B1-B183-14A8025B60BF}"/>
              </a:ext>
            </a:extLst>
          </p:cNvPr>
          <p:cNvSpPr>
            <a:spLocks noGrp="1"/>
          </p:cNvSpPr>
          <p:nvPr>
            <p:ph type="dt" idx="1"/>
          </p:nvPr>
        </p:nvSpPr>
        <p:spPr/>
        <p:txBody>
          <a:bodyPr/>
          <a:lstStyle/>
          <a:p>
            <a:r>
              <a:rPr lang="en-US"/>
              <a:t>4/22/2020 pm</a:t>
            </a:r>
          </a:p>
        </p:txBody>
      </p:sp>
      <p:sp>
        <p:nvSpPr>
          <p:cNvPr id="6" name="Footer Placeholder 5">
            <a:extLst>
              <a:ext uri="{FF2B5EF4-FFF2-40B4-BE49-F238E27FC236}">
                <a16:creationId xmlns:a16="http://schemas.microsoft.com/office/drawing/2014/main" id="{5EDB7B5C-DC42-440F-9793-D87E125B6DCB}"/>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E0493010-DDC9-4B27-B691-0150231CDF88}"/>
              </a:ext>
            </a:extLst>
          </p:cNvPr>
          <p:cNvSpPr>
            <a:spLocks noGrp="1"/>
          </p:cNvSpPr>
          <p:nvPr>
            <p:ph type="hdr" sz="quarter"/>
          </p:nvPr>
        </p:nvSpPr>
        <p:spPr/>
        <p:txBody>
          <a:bodyPr/>
          <a:lstStyle/>
          <a:p>
            <a:r>
              <a:rPr lang="en-US"/>
              <a:t>Class – The Life Of Christ (205)</a:t>
            </a:r>
          </a:p>
        </p:txBody>
      </p:sp>
    </p:spTree>
    <p:extLst>
      <p:ext uri="{BB962C8B-B14F-4D97-AF65-F5344CB8AC3E}">
        <p14:creationId xmlns:p14="http://schemas.microsoft.com/office/powerpoint/2010/main" val="32835528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The need to keep our heart pure by serving with a “whole heart” (1 Chronicles 28:9)</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5</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F02DF760-B046-4867-9222-2DBD5BCBC9A0}"/>
              </a:ext>
            </a:extLst>
          </p:cNvPr>
          <p:cNvSpPr>
            <a:spLocks noGrp="1"/>
          </p:cNvSpPr>
          <p:nvPr>
            <p:ph type="dt" idx="1"/>
          </p:nvPr>
        </p:nvSpPr>
        <p:spPr/>
        <p:txBody>
          <a:bodyPr/>
          <a:lstStyle/>
          <a:p>
            <a:r>
              <a:rPr lang="en-US"/>
              <a:t>4/22/2020 pm</a:t>
            </a:r>
          </a:p>
        </p:txBody>
      </p:sp>
      <p:sp>
        <p:nvSpPr>
          <p:cNvPr id="6" name="Footer Placeholder 5">
            <a:extLst>
              <a:ext uri="{FF2B5EF4-FFF2-40B4-BE49-F238E27FC236}">
                <a16:creationId xmlns:a16="http://schemas.microsoft.com/office/drawing/2014/main" id="{95B460CE-AFA1-4A18-870F-A20A0E74DCA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3DFC96B-B6FE-4FEA-A05E-2C11A297333B}"/>
              </a:ext>
            </a:extLst>
          </p:cNvPr>
          <p:cNvSpPr>
            <a:spLocks noGrp="1"/>
          </p:cNvSpPr>
          <p:nvPr>
            <p:ph type="hdr" sz="quarter"/>
          </p:nvPr>
        </p:nvSpPr>
        <p:spPr/>
        <p:txBody>
          <a:bodyPr/>
          <a:lstStyle/>
          <a:p>
            <a:r>
              <a:rPr lang="en-US"/>
              <a:t>Class – The Life Of Christ (205)</a:t>
            </a:r>
          </a:p>
        </p:txBody>
      </p:sp>
    </p:spTree>
    <p:extLst>
      <p:ext uri="{BB962C8B-B14F-4D97-AF65-F5344CB8AC3E}">
        <p14:creationId xmlns:p14="http://schemas.microsoft.com/office/powerpoint/2010/main" val="15920171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(cf. Matthew 12:33-35)</a:t>
            </a:r>
          </a:p>
          <a:p>
            <a:r>
              <a:rPr lang="en-US" dirty="0"/>
              <a:t>“springs” - </a:t>
            </a:r>
            <a:r>
              <a:rPr lang="en-US" dirty="0" err="1"/>
              <a:t>motsa</a:t>
            </a:r>
            <a:r>
              <a:rPr lang="en-US" dirty="0"/>
              <a:t>° OT:4161, "place of going forth; that which comes forth; going forth - (Vine's)</a:t>
            </a:r>
          </a:p>
          <a:p>
            <a:r>
              <a:rPr lang="en-US" dirty="0"/>
              <a:t>Think of the Metolius river in central Oregon, one of the largest spring fed rivers in the US</a:t>
            </a:r>
          </a:p>
          <a:p>
            <a:r>
              <a:rPr lang="en-US" dirty="0"/>
              <a:t>Literally, “prick up the ears” </a:t>
            </a:r>
            <a:r>
              <a:rPr lang="en-US" sz="800" dirty="0"/>
              <a:t>(Strong) </a:t>
            </a:r>
          </a:p>
          <a:p>
            <a:r>
              <a:rPr lang="en-US" dirty="0"/>
              <a:t>Prov 1:24-25 - Because I called and you refused, I stretched out my hand and no one paid attention; </a:t>
            </a:r>
          </a:p>
          <a:p>
            <a:r>
              <a:rPr lang="en-US" dirty="0"/>
              <a:t>25 And you neglected all my counsel And did not want my reproof.</a:t>
            </a:r>
          </a:p>
          <a:p>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6</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BEC46F8B-B6E6-4F35-8F4E-311FCAD30DD7}"/>
              </a:ext>
            </a:extLst>
          </p:cNvPr>
          <p:cNvSpPr>
            <a:spLocks noGrp="1"/>
          </p:cNvSpPr>
          <p:nvPr>
            <p:ph type="dt" idx="1"/>
          </p:nvPr>
        </p:nvSpPr>
        <p:spPr/>
        <p:txBody>
          <a:bodyPr/>
          <a:lstStyle/>
          <a:p>
            <a:r>
              <a:rPr lang="en-US"/>
              <a:t>4/22/2020 pm</a:t>
            </a:r>
          </a:p>
        </p:txBody>
      </p:sp>
      <p:sp>
        <p:nvSpPr>
          <p:cNvPr id="6" name="Footer Placeholder 5">
            <a:extLst>
              <a:ext uri="{FF2B5EF4-FFF2-40B4-BE49-F238E27FC236}">
                <a16:creationId xmlns:a16="http://schemas.microsoft.com/office/drawing/2014/main" id="{A9047C36-682E-4883-89E5-92EC1FE3463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AE0DA13-2B63-484D-B6F8-CB786ACA9359}"/>
              </a:ext>
            </a:extLst>
          </p:cNvPr>
          <p:cNvSpPr>
            <a:spLocks noGrp="1"/>
          </p:cNvSpPr>
          <p:nvPr>
            <p:ph type="hdr" sz="quarter"/>
          </p:nvPr>
        </p:nvSpPr>
        <p:spPr/>
        <p:txBody>
          <a:bodyPr/>
          <a:lstStyle/>
          <a:p>
            <a:r>
              <a:rPr lang="en-US"/>
              <a:t>Class – The Life Of Christ (205)</a:t>
            </a:r>
          </a:p>
        </p:txBody>
      </p:sp>
    </p:spTree>
    <p:extLst>
      <p:ext uri="{BB962C8B-B14F-4D97-AF65-F5344CB8AC3E}">
        <p14:creationId xmlns:p14="http://schemas.microsoft.com/office/powerpoint/2010/main" val="7989140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Heb 9:13-14</a:t>
            </a:r>
          </a:p>
          <a:p>
            <a:r>
              <a:rPr lang="en-US" dirty="0"/>
              <a:t>For if the blood of goats and bulls and the ashes of a heifer sprinkling those who have been defiled sanctify for the cleansing of the flesh, 14 how much more will the blood of Christ, who through the eternal Spirit offered Himself without blemish to God, cleanse your conscience from dead works to serve the living God? </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7</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242D3860-BBBD-4A2F-9852-B8C9D15DF0F2}"/>
              </a:ext>
            </a:extLst>
          </p:cNvPr>
          <p:cNvSpPr>
            <a:spLocks noGrp="1"/>
          </p:cNvSpPr>
          <p:nvPr>
            <p:ph type="dt" idx="1"/>
          </p:nvPr>
        </p:nvSpPr>
        <p:spPr/>
        <p:txBody>
          <a:bodyPr/>
          <a:lstStyle/>
          <a:p>
            <a:r>
              <a:rPr lang="en-US"/>
              <a:t>4/22/2020 pm</a:t>
            </a:r>
          </a:p>
        </p:txBody>
      </p:sp>
      <p:sp>
        <p:nvSpPr>
          <p:cNvPr id="6" name="Footer Placeholder 5">
            <a:extLst>
              <a:ext uri="{FF2B5EF4-FFF2-40B4-BE49-F238E27FC236}">
                <a16:creationId xmlns:a16="http://schemas.microsoft.com/office/drawing/2014/main" id="{F5AC295E-4D70-4832-BF1F-D0395677F04E}"/>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8C6F772E-9054-43B0-9B30-46567895AEC2}"/>
              </a:ext>
            </a:extLst>
          </p:cNvPr>
          <p:cNvSpPr>
            <a:spLocks noGrp="1"/>
          </p:cNvSpPr>
          <p:nvPr>
            <p:ph type="hdr" sz="quarter"/>
          </p:nvPr>
        </p:nvSpPr>
        <p:spPr/>
        <p:txBody>
          <a:bodyPr/>
          <a:lstStyle/>
          <a:p>
            <a:r>
              <a:rPr lang="en-US"/>
              <a:t>Class – The Life Of Christ (205)</a:t>
            </a:r>
          </a:p>
        </p:txBody>
      </p:sp>
    </p:spTree>
    <p:extLst>
      <p:ext uri="{BB962C8B-B14F-4D97-AF65-F5344CB8AC3E}">
        <p14:creationId xmlns:p14="http://schemas.microsoft.com/office/powerpoint/2010/main" val="4035263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false teaching proposes that the Christian has nothing to do to be cleansed as long as you’re “doing your best”. </a:t>
            </a:r>
          </a:p>
          <a:p>
            <a:r>
              <a:rPr lang="en-US" dirty="0"/>
              <a:t>Beware of such terms as </a:t>
            </a:r>
            <a:r>
              <a:rPr lang="en-US" b="1" dirty="0"/>
              <a:t>sins of ignorance</a:t>
            </a:r>
            <a:r>
              <a:rPr lang="en-US" dirty="0"/>
              <a:t>, </a:t>
            </a:r>
            <a:r>
              <a:rPr lang="en-US" b="1" dirty="0"/>
              <a:t>isolated sins</a:t>
            </a:r>
            <a:r>
              <a:rPr lang="en-US" dirty="0"/>
              <a:t>, </a:t>
            </a:r>
            <a:r>
              <a:rPr lang="en-US" b="1" dirty="0"/>
              <a:t>unintentional sins</a:t>
            </a:r>
            <a:r>
              <a:rPr lang="en-US" dirty="0"/>
              <a:t>, </a:t>
            </a:r>
            <a:r>
              <a:rPr lang="en-US" b="1" dirty="0"/>
              <a:t>sins of weakness</a:t>
            </a:r>
            <a:r>
              <a:rPr lang="en-US" dirty="0"/>
              <a:t>, or </a:t>
            </a:r>
            <a:r>
              <a:rPr lang="en-US" b="1" dirty="0"/>
              <a:t>anything short of rebellion</a:t>
            </a:r>
            <a:r>
              <a:rPr lang="en-US" dirty="0"/>
              <a:t>. </a:t>
            </a:r>
          </a:p>
          <a:p>
            <a:r>
              <a:rPr lang="en-US" dirty="0"/>
              <a:t>This only has the effect of minimizing sin and its’ consequences in the hearts of the unstable. </a:t>
            </a:r>
          </a:p>
          <a:p>
            <a:r>
              <a:rPr lang="en-US" dirty="0"/>
              <a:t>The blood of Christ is always available (just like for the alien sinner) but the Christian must act in accordance with divine will re: our cleansing. </a:t>
            </a:r>
          </a:p>
          <a:p>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8</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B83E7091-CC82-4FD3-A182-C40BCC304273}"/>
              </a:ext>
            </a:extLst>
          </p:cNvPr>
          <p:cNvSpPr>
            <a:spLocks noGrp="1"/>
          </p:cNvSpPr>
          <p:nvPr>
            <p:ph type="dt" idx="1"/>
          </p:nvPr>
        </p:nvSpPr>
        <p:spPr/>
        <p:txBody>
          <a:bodyPr/>
          <a:lstStyle/>
          <a:p>
            <a:r>
              <a:rPr lang="en-US"/>
              <a:t>4/22/2020 pm</a:t>
            </a:r>
          </a:p>
        </p:txBody>
      </p:sp>
      <p:sp>
        <p:nvSpPr>
          <p:cNvPr id="6" name="Footer Placeholder 5">
            <a:extLst>
              <a:ext uri="{FF2B5EF4-FFF2-40B4-BE49-F238E27FC236}">
                <a16:creationId xmlns:a16="http://schemas.microsoft.com/office/drawing/2014/main" id="{D0E43928-914A-4693-9136-6DE458482B1E}"/>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A36B7E1-4C9F-402D-BB23-7CD29D913947}"/>
              </a:ext>
            </a:extLst>
          </p:cNvPr>
          <p:cNvSpPr>
            <a:spLocks noGrp="1"/>
          </p:cNvSpPr>
          <p:nvPr>
            <p:ph type="hdr" sz="quarter"/>
          </p:nvPr>
        </p:nvSpPr>
        <p:spPr/>
        <p:txBody>
          <a:bodyPr/>
          <a:lstStyle/>
          <a:p>
            <a:r>
              <a:rPr lang="en-US"/>
              <a:t>Class – The Life Of Christ (205)</a:t>
            </a:r>
          </a:p>
        </p:txBody>
      </p:sp>
    </p:spTree>
    <p:extLst>
      <p:ext uri="{BB962C8B-B14F-4D97-AF65-F5344CB8AC3E}">
        <p14:creationId xmlns:p14="http://schemas.microsoft.com/office/powerpoint/2010/main" val="12611702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advocate that an “isolated” sin equates to a “step” rather than a “walk”?</a:t>
            </a:r>
          </a:p>
          <a:p>
            <a:r>
              <a:rPr lang="en-US" dirty="0"/>
              <a:t>How does a walk begin? With a single step. </a:t>
            </a:r>
          </a:p>
          <a:p>
            <a:r>
              <a:rPr lang="en-US" dirty="0"/>
              <a:t>What if we take a single step into darkness but don’t take anymore, what are we doing if we don’t confess and repent? We’re at least standing in darkness. </a:t>
            </a:r>
          </a:p>
          <a:p>
            <a:r>
              <a:rPr lang="en-US" dirty="0"/>
              <a:t>The only thing that brings us back into the light is our confession and repentance.</a:t>
            </a:r>
          </a:p>
          <a:p>
            <a:r>
              <a:rPr lang="en-US" dirty="0"/>
              <a:t>What is confession? Say the same thing, deep conviction of fact. Repentance is a forced conclusion when we understand confession. </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9</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9EB17314-2F93-43DD-9674-EC3DA74B3C6B}"/>
              </a:ext>
            </a:extLst>
          </p:cNvPr>
          <p:cNvSpPr>
            <a:spLocks noGrp="1"/>
          </p:cNvSpPr>
          <p:nvPr>
            <p:ph type="dt" idx="1"/>
          </p:nvPr>
        </p:nvSpPr>
        <p:spPr/>
        <p:txBody>
          <a:bodyPr/>
          <a:lstStyle/>
          <a:p>
            <a:r>
              <a:rPr lang="en-US"/>
              <a:t>4/22/2020 pm</a:t>
            </a:r>
          </a:p>
        </p:txBody>
      </p:sp>
      <p:sp>
        <p:nvSpPr>
          <p:cNvPr id="6" name="Footer Placeholder 5">
            <a:extLst>
              <a:ext uri="{FF2B5EF4-FFF2-40B4-BE49-F238E27FC236}">
                <a16:creationId xmlns:a16="http://schemas.microsoft.com/office/drawing/2014/main" id="{2C5D4CEE-72DA-4DF0-A991-66243314181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EC41FCB7-FAAB-465B-A0BC-103AD84ABEA1}"/>
              </a:ext>
            </a:extLst>
          </p:cNvPr>
          <p:cNvSpPr>
            <a:spLocks noGrp="1"/>
          </p:cNvSpPr>
          <p:nvPr>
            <p:ph type="hdr" sz="quarter"/>
          </p:nvPr>
        </p:nvSpPr>
        <p:spPr/>
        <p:txBody>
          <a:bodyPr/>
          <a:lstStyle/>
          <a:p>
            <a:r>
              <a:rPr lang="en-US"/>
              <a:t>Class – The Life Of Christ (205)</a:t>
            </a:r>
          </a:p>
        </p:txBody>
      </p:sp>
    </p:spTree>
    <p:extLst>
      <p:ext uri="{BB962C8B-B14F-4D97-AF65-F5344CB8AC3E}">
        <p14:creationId xmlns:p14="http://schemas.microsoft.com/office/powerpoint/2010/main" val="1318994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495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180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9" name="Footer Placeholder 8"/>
          <p:cNvSpPr>
            <a:spLocks noGrp="1"/>
          </p:cNvSpPr>
          <p:nvPr>
            <p:ph type="ftr" sz="quarter" idx="12"/>
          </p:nvPr>
        </p:nvSpPr>
        <p:spPr/>
        <p:txBody>
          <a:bodyPr/>
          <a:lstStyle>
            <a:lvl1pPr>
              <a:defRPr>
                <a:solidFill>
                  <a:schemeClr val="tx1"/>
                </a:solidFill>
              </a:defRPr>
            </a:lvl1pPr>
          </a:lstStyle>
          <a:p>
            <a:r>
              <a:rPr lang="en-US" dirty="0"/>
              <a:t>Add a footer</a:t>
            </a:r>
          </a:p>
        </p:txBody>
      </p:sp>
      <p:sp>
        <p:nvSpPr>
          <p:cNvPr id="7" name="Date Placeholder 6"/>
          <p:cNvSpPr>
            <a:spLocks noGrp="1"/>
          </p:cNvSpPr>
          <p:nvPr>
            <p:ph type="dt" sz="half" idx="10"/>
          </p:nvPr>
        </p:nvSpPr>
        <p:spPr/>
        <p:txBody>
          <a:bodyPr/>
          <a:lstStyle>
            <a:lvl1pPr>
              <a:defRPr>
                <a:solidFill>
                  <a:schemeClr val="tx1"/>
                </a:solidFill>
              </a:defRPr>
            </a:lvl1pPr>
          </a:lstStyle>
          <a:p>
            <a:fld id="{349BF3EA-1A78-4F07-BDC0-C8A1BD461199}" type="datetimeFigureOut">
              <a:rPr lang="en-US" smtClean="0"/>
              <a:pPr/>
              <a:t>4/22/2020</a:t>
            </a:fld>
            <a:endParaRPr lang="en-US"/>
          </a:p>
        </p:txBody>
      </p:sp>
      <p:sp>
        <p:nvSpPr>
          <p:cNvPr id="8" name="Slide Number Placeholder 7"/>
          <p:cNvSpPr>
            <a:spLocks noGrp="1"/>
          </p:cNvSpPr>
          <p:nvPr>
            <p:ph type="sldNum" sz="quarter" idx="11"/>
          </p:nvPr>
        </p:nvSpPr>
        <p:spPr/>
        <p:txBody>
          <a:bodyPr/>
          <a:lstStyle>
            <a:lvl1pPr>
              <a:defRPr>
                <a:solidFill>
                  <a:schemeClr val="tx1"/>
                </a:solidFill>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1058880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4/22/2020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625577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lvl1pPr>
              <a:defRPr>
                <a:effectLst/>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4/22/2020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27578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buFont typeface="Arial" pitchFamily="34" charset="0"/>
              <a:buChar char="•"/>
              <a:defRPr>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4/22/2020</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75967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Oval 8"/>
          <p:cNvSpPr/>
          <p:nvPr/>
        </p:nvSpPr>
        <p:spPr>
          <a:xfrm>
            <a:off x="4296729"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22313" y="1371602"/>
            <a:ext cx="7772400" cy="2505075"/>
          </a:xfrm>
        </p:spPr>
        <p:txBody>
          <a:bodyPr anchor="b"/>
          <a:lstStyle>
            <a:lvl1pPr algn="ctr" defTabSz="685800" rtl="0" eaLnBrk="1" latinLnBrk="0" hangingPunct="1">
              <a:lnSpc>
                <a:spcPct val="100000"/>
              </a:lnSpc>
              <a:spcBef>
                <a:spcPct val="0"/>
              </a:spcBef>
              <a:buNone/>
              <a:defRPr lang="en-US" sz="3600" kern="1200" dirty="0" smtClean="0">
                <a:solidFill>
                  <a:schemeClr val="tx2"/>
                </a:solidFill>
                <a:effectLst/>
                <a:latin typeface="+mj-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5"/>
            <a:ext cx="7772400" cy="1131887"/>
          </a:xfrm>
        </p:spPr>
        <p:txBody>
          <a:bodyPr anchor="t"/>
          <a:lstStyle>
            <a:lvl1pPr marL="0" indent="0" algn="ctr">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4/22/2020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81953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18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4/22/2020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638445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1800" b="0">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1" y="1600200"/>
            <a:ext cx="4041775" cy="609600"/>
          </a:xfrm>
        </p:spPr>
        <p:txBody>
          <a:bodyPr anchor="b">
            <a:noAutofit/>
          </a:bodyPr>
          <a:lstStyle>
            <a:lvl1pPr marL="0" indent="0" algn="ctr">
              <a:buNone/>
              <a:defRPr sz="1800" b="0">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Content Placeholder 12"/>
          <p:cNvSpPr>
            <a:spLocks noGrp="1"/>
          </p:cNvSpPr>
          <p:nvPr>
            <p:ph sz="quarter" idx="14"/>
          </p:nvPr>
        </p:nvSpPr>
        <p:spPr>
          <a:xfrm>
            <a:off x="4672584" y="2212850"/>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349BF3EA-1A78-4F07-BDC0-C8A1BD461199}" type="datetimeFigureOut">
              <a:rPr lang="en-US" smtClean="0"/>
              <a:t>4/22/2020</a:t>
            </a:fld>
            <a:endParaRPr lang="en-US"/>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968497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9625"/>
            <a:ext cx="8229600" cy="1600200"/>
          </a:xfrm>
        </p:spPr>
        <p:txBody>
          <a:bodyPr/>
          <a:lstStyle>
            <a:lvl1pPr>
              <a:defRPr>
                <a:effectLst/>
              </a:defRPr>
            </a:lvl1p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349BF3EA-1A78-4F07-BDC0-C8A1BD461199}" type="datetimeFigureOut">
              <a:rPr lang="en-US" smtClean="0"/>
              <a:t>4/22/2020</a:t>
            </a:fld>
            <a:endParaRPr lang="en-US"/>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717551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349BF3EA-1A78-4F07-BDC0-C8A1BD461199}" type="datetimeFigureOut">
              <a:rPr lang="en-US" smtClean="0"/>
              <a:t>4/22/2020</a:t>
            </a:fld>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994146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8" y="266700"/>
            <a:ext cx="3008313" cy="2095500"/>
          </a:xfrm>
        </p:spPr>
        <p:txBody>
          <a:bodyPr anchor="b"/>
          <a:lstStyle>
            <a:lvl1pPr algn="ctr">
              <a:lnSpc>
                <a:spcPct val="100000"/>
              </a:lnSpc>
              <a:defRPr sz="2100" b="0">
                <a:effectLst/>
              </a:defRPr>
            </a:lvl1pPr>
          </a:lstStyle>
          <a:p>
            <a:r>
              <a:rPr lang="en-US"/>
              <a:t>Click to edit Master title style</a:t>
            </a:r>
            <a:endParaRPr lang="en-US" dirty="0"/>
          </a:p>
        </p:txBody>
      </p:sp>
      <p:sp>
        <p:nvSpPr>
          <p:cNvPr id="3" name="Content Placeholder 2"/>
          <p:cNvSpPr>
            <a:spLocks noGrp="1"/>
          </p:cNvSpPr>
          <p:nvPr>
            <p:ph idx="1"/>
          </p:nvPr>
        </p:nvSpPr>
        <p:spPr>
          <a:xfrm>
            <a:off x="719138" y="273052"/>
            <a:ext cx="4995863"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8" y="2438402"/>
            <a:ext cx="3008313" cy="3687763"/>
          </a:xfrm>
        </p:spPr>
        <p:txBody>
          <a:bodyPr>
            <a:normAutofit/>
          </a:bodyPr>
          <a:lstStyle>
            <a:lvl1pPr marL="0" indent="0" algn="ctr">
              <a:lnSpc>
                <a:spcPct val="125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4/22/2020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543363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228600"/>
            <a:ext cx="5711824" cy="895350"/>
          </a:xfrm>
        </p:spPr>
        <p:txBody>
          <a:bodyPr anchor="b"/>
          <a:lstStyle>
            <a:lvl1pPr algn="ctr">
              <a:lnSpc>
                <a:spcPct val="100000"/>
              </a:lnSpc>
              <a:defRPr sz="2100" b="0">
                <a:effectLst/>
              </a:defRPr>
            </a:lvl1pPr>
          </a:lstStyle>
          <a:p>
            <a:r>
              <a:rPr lang="en-US"/>
              <a:t>Click to edit Master title style</a:t>
            </a:r>
            <a:endParaRPr lang="en-US" dirty="0"/>
          </a:p>
        </p:txBody>
      </p:sp>
      <p:sp>
        <p:nvSpPr>
          <p:cNvPr id="3" name="Picture Placeholder 2" descr="An empty placeholder to add an image. Click on the placeholder and select the image that you wish to add"/>
          <p:cNvSpPr>
            <a:spLocks noGrp="1"/>
          </p:cNvSpPr>
          <p:nvPr>
            <p:ph type="pic" idx="1"/>
          </p:nvPr>
        </p:nvSpPr>
        <p:spPr>
          <a:xfrm>
            <a:off x="1508127"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679577" y="5810250"/>
            <a:ext cx="5711824" cy="533400"/>
          </a:xfrm>
        </p:spPr>
        <p:txBody>
          <a:bodyPr>
            <a:normAutofit/>
          </a:bodyPr>
          <a:lstStyle>
            <a:lvl1pPr marL="0" indent="0" algn="ctr">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4/22/2020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653619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2">
        <a:schemeClr val="bg2"/>
      </p:bgRef>
    </p:bg>
    <p:spTree>
      <p:nvGrpSpPr>
        <p:cNvPr id="1" name=""/>
        <p:cNvGrpSpPr/>
        <p:nvPr/>
      </p:nvGrpSpPr>
      <p:grpSpPr>
        <a:xfrm>
          <a:off x="0" y="0"/>
          <a:ext cx="0" cy="0"/>
          <a:chOff x="0" y="0"/>
          <a:chExt cx="0" cy="0"/>
        </a:xfrm>
      </p:grpSpPr>
      <p:sp>
        <p:nvSpPr>
          <p:cNvPr id="7" name="Oval 6"/>
          <p:cNvSpPr/>
          <p:nvPr/>
        </p:nvSpPr>
        <p:spPr>
          <a:xfrm>
            <a:off x="8457761"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685800" rtl="0" eaLnBrk="1" latinLnBrk="0" hangingPunct="1"/>
            <a:endParaRPr lang="en-US" sz="1350" kern="1200">
              <a:solidFill>
                <a:schemeClr val="tx1">
                  <a:lumMod val="65000"/>
                  <a:lumOff val="35000"/>
                </a:schemeClr>
              </a:solidFill>
              <a:latin typeface="+mn-lt"/>
              <a:ea typeface="+mn-ea"/>
              <a:cs typeface="+mn-cs"/>
            </a:endParaRPr>
          </a:p>
        </p:txBody>
      </p:sp>
      <p:sp>
        <p:nvSpPr>
          <p:cNvPr id="8" name="Oval 7"/>
          <p:cNvSpPr/>
          <p:nvPr/>
        </p:nvSpPr>
        <p:spPr>
          <a:xfrm>
            <a:off x="56912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lumMod val="65000"/>
                  <a:lumOff val="35000"/>
                </a:schemeClr>
              </a:solidFill>
            </a:endParaRPr>
          </a:p>
        </p:txBody>
      </p:sp>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659165" y="6356352"/>
            <a:ext cx="2847975" cy="365125"/>
          </a:xfrm>
          <a:prstGeom prst="rect">
            <a:avLst/>
          </a:prstGeom>
        </p:spPr>
        <p:txBody>
          <a:bodyPr vert="horz" lIns="45720" tIns="45720" rIns="91440" bIns="45720" rtlCol="0" anchor="ctr"/>
          <a:lstStyle>
            <a:lvl1pPr algn="l">
              <a:defRPr sz="900">
                <a:solidFill>
                  <a:schemeClr val="tx1"/>
                </a:solidFill>
                <a:latin typeface="Century Gothic" pitchFamily="34" charset="0"/>
              </a:defRPr>
            </a:lvl1pPr>
          </a:lstStyle>
          <a:p>
            <a:r>
              <a:rPr lang="en-US" dirty="0"/>
              <a:t>Add a footer</a:t>
            </a:r>
          </a:p>
        </p:txBody>
      </p:sp>
      <p:sp>
        <p:nvSpPr>
          <p:cNvPr id="4" name="Date Placeholder 3"/>
          <p:cNvSpPr>
            <a:spLocks noGrp="1"/>
          </p:cNvSpPr>
          <p:nvPr>
            <p:ph type="dt" sz="half" idx="2"/>
          </p:nvPr>
        </p:nvSpPr>
        <p:spPr>
          <a:xfrm>
            <a:off x="6363347" y="6356352"/>
            <a:ext cx="2085975" cy="365125"/>
          </a:xfrm>
          <a:prstGeom prst="rect">
            <a:avLst/>
          </a:prstGeom>
        </p:spPr>
        <p:txBody>
          <a:bodyPr vert="horz" lIns="91440" tIns="45720" rIns="45720" bIns="45720" rtlCol="0" anchor="ctr"/>
          <a:lstStyle>
            <a:lvl1pPr algn="r">
              <a:defRPr sz="900">
                <a:solidFill>
                  <a:schemeClr val="tx1"/>
                </a:solidFill>
                <a:latin typeface="Century Gothic" pitchFamily="34" charset="0"/>
              </a:defRPr>
            </a:lvl1pPr>
          </a:lstStyle>
          <a:p>
            <a:fld id="{349BF3EA-1A78-4F07-BDC0-C8A1BD461199}" type="datetimeFigureOut">
              <a:rPr lang="en-US" smtClean="0"/>
              <a:pPr/>
              <a:t>4/22/2020</a:t>
            </a:fld>
            <a:endParaRPr lang="en-US" dirty="0"/>
          </a:p>
        </p:txBody>
      </p:sp>
      <p:sp>
        <p:nvSpPr>
          <p:cNvPr id="6" name="Slide Number Placeholder 5"/>
          <p:cNvSpPr>
            <a:spLocks noGrp="1"/>
          </p:cNvSpPr>
          <p:nvPr>
            <p:ph type="sldNum" sz="quarter" idx="4"/>
          </p:nvPr>
        </p:nvSpPr>
        <p:spPr>
          <a:xfrm>
            <a:off x="8543279" y="6356352"/>
            <a:ext cx="561975" cy="365125"/>
          </a:xfrm>
          <a:prstGeom prst="rect">
            <a:avLst/>
          </a:prstGeom>
        </p:spPr>
        <p:txBody>
          <a:bodyPr vert="horz" lIns="27432" tIns="45720" rIns="45720" bIns="45720" rtlCol="0" anchor="ctr"/>
          <a:lstStyle>
            <a:lvl1pPr algn="l">
              <a:defRPr sz="900">
                <a:solidFill>
                  <a:schemeClr val="tx1"/>
                </a:solidFill>
                <a:latin typeface="Century Gothic" pitchFamily="34" charset="0"/>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139472485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685800" rtl="0" eaLnBrk="1" latinLnBrk="0" hangingPunct="1">
        <a:lnSpc>
          <a:spcPts val="3600"/>
        </a:lnSpc>
        <a:spcBef>
          <a:spcPct val="0"/>
        </a:spcBef>
        <a:buNone/>
        <a:defRPr sz="3600" kern="1200">
          <a:solidFill>
            <a:schemeClr val="tx2"/>
          </a:solidFill>
          <a:effectLst/>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557213" indent="-214313"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3pPr>
      <a:lvl4pPr marL="12001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5pPr>
      <a:lvl6pPr marL="18859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7pPr>
      <a:lvl8pPr marL="25717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69018"/>
            <a:ext cx="7772400" cy="1408078"/>
          </a:xfrm>
        </p:spPr>
        <p:txBody>
          <a:bodyPr>
            <a:spAutoFit/>
          </a:bodyPr>
          <a:lstStyle/>
          <a:p>
            <a:r>
              <a:rPr lang="en-US" dirty="0">
                <a:solidFill>
                  <a:schemeClr val="tx1"/>
                </a:solidFill>
              </a:rPr>
              <a:t>The Life of Jesus Christ</a:t>
            </a:r>
            <a:br>
              <a:rPr lang="en-US" dirty="0">
                <a:solidFill>
                  <a:schemeClr val="tx1"/>
                </a:solidFill>
              </a:rPr>
            </a:br>
            <a:r>
              <a:rPr lang="en-US" sz="3600" dirty="0">
                <a:solidFill>
                  <a:schemeClr val="tx1"/>
                </a:solidFill>
              </a:rPr>
              <a:t>Lesson 11 – In Galilee And Beyond</a:t>
            </a:r>
            <a:endParaRPr lang="en-US" dirty="0">
              <a:solidFill>
                <a:schemeClr val="tx1"/>
              </a:solidFill>
            </a:endParaRPr>
          </a:p>
        </p:txBody>
      </p:sp>
      <p:sp>
        <p:nvSpPr>
          <p:cNvPr id="3" name="Content Placeholder 2"/>
          <p:cNvSpPr>
            <a:spLocks noGrp="1"/>
          </p:cNvSpPr>
          <p:nvPr>
            <p:ph type="subTitle" idx="1"/>
          </p:nvPr>
        </p:nvSpPr>
        <p:spPr>
          <a:xfrm>
            <a:off x="1371600" y="3995305"/>
            <a:ext cx="6400800" cy="2566857"/>
          </a:xfrm>
        </p:spPr>
        <p:txBody>
          <a:bodyPr>
            <a:spAutoFit/>
          </a:bodyPr>
          <a:lstStyle/>
          <a:p>
            <a:r>
              <a:rPr lang="en-US" sz="2400" dirty="0"/>
              <a:t>April 22, 2020</a:t>
            </a:r>
          </a:p>
          <a:p>
            <a:endParaRPr lang="en-US" sz="2400" dirty="0"/>
          </a:p>
          <a:p>
            <a:r>
              <a:rPr lang="en-US" sz="3200" dirty="0"/>
              <a:t>What defiles a man?</a:t>
            </a:r>
          </a:p>
          <a:p>
            <a:r>
              <a:rPr lang="en-US" sz="3200" dirty="0"/>
              <a:t>How are we cleansed?</a:t>
            </a:r>
          </a:p>
          <a:p>
            <a:r>
              <a:rPr lang="en-US" sz="2600" dirty="0"/>
              <a:t>Matthew 15:1-21; Mark 7:1-24</a:t>
            </a:r>
          </a:p>
        </p:txBody>
      </p:sp>
    </p:spTree>
    <p:extLst>
      <p:ext uri="{BB962C8B-B14F-4D97-AF65-F5344CB8AC3E}">
        <p14:creationId xmlns:p14="http://schemas.microsoft.com/office/powerpoint/2010/main" val="4292112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2" y="1387928"/>
            <a:ext cx="8804324" cy="5090624"/>
          </a:xfrm>
        </p:spPr>
        <p:txBody>
          <a:bodyPr>
            <a:spAutoFit/>
          </a:bodyPr>
          <a:lstStyle/>
          <a:p>
            <a:pPr marL="0" indent="0">
              <a:buNone/>
            </a:pPr>
            <a:r>
              <a:rPr lang="en-US" sz="2800" dirty="0"/>
              <a:t>Believing the blood of Christ cleanses us without any confession or repentance is to advocate what Romans 6:1-2 condemns:</a:t>
            </a:r>
          </a:p>
          <a:p>
            <a:pPr marL="0" indent="0">
              <a:buNone/>
            </a:pPr>
            <a:r>
              <a:rPr lang="en-US" sz="2800" i="1" dirty="0"/>
              <a:t>“Are we to continue in sin so that grace may increase? May it never be! How shall we who died to sin still live in it?”</a:t>
            </a:r>
            <a:r>
              <a:rPr lang="en-US" sz="2800" dirty="0"/>
              <a:t> (Romans 6:1-2)</a:t>
            </a:r>
          </a:p>
          <a:p>
            <a:pPr marL="0" indent="0">
              <a:buNone/>
            </a:pPr>
            <a:r>
              <a:rPr lang="en-US" sz="2800" dirty="0"/>
              <a:t>1 John 2:1, </a:t>
            </a:r>
            <a:r>
              <a:rPr lang="en-US" sz="2800" i="1" dirty="0"/>
              <a:t>“My little children, I am writing these things to you </a:t>
            </a:r>
            <a:r>
              <a:rPr lang="en-US" sz="2800" b="1" i="1" dirty="0"/>
              <a:t>so that you may not sin</a:t>
            </a:r>
            <a:r>
              <a:rPr lang="en-US" sz="2800" i="1" dirty="0"/>
              <a:t>. And if anyone sins, we have an Advocate with the Father, Jesus Christ the righteous.”</a:t>
            </a:r>
            <a:r>
              <a:rPr lang="en-US" sz="2800" dirty="0"/>
              <a:t> </a:t>
            </a:r>
          </a:p>
          <a:p>
            <a:pPr marL="0" indent="0">
              <a:buNone/>
            </a:pPr>
            <a:r>
              <a:rPr lang="en-US" sz="2800" dirty="0"/>
              <a:t>When will Jesus Christ be our </a:t>
            </a:r>
            <a:r>
              <a:rPr lang="en-US" sz="2800" i="1" dirty="0"/>
              <a:t>“</a:t>
            </a:r>
            <a:r>
              <a:rPr lang="en-US" sz="2800" b="1" i="1" dirty="0"/>
              <a:t>Advocate</a:t>
            </a:r>
            <a:r>
              <a:rPr lang="en-US" sz="2800" i="1" dirty="0"/>
              <a:t>”</a:t>
            </a:r>
            <a:r>
              <a:rPr lang="en-US" sz="2800" dirty="0"/>
              <a:t>? When we confess and repent of our sins. (Acts 8:13, 18-24)</a:t>
            </a:r>
          </a:p>
        </p:txBody>
      </p:sp>
      <p:sp>
        <p:nvSpPr>
          <p:cNvPr id="6" name="Title 1">
            <a:extLst>
              <a:ext uri="{FF2B5EF4-FFF2-40B4-BE49-F238E27FC236}">
                <a16:creationId xmlns:a16="http://schemas.microsoft.com/office/drawing/2014/main" id="{C095764E-E4D4-4812-8C31-8D95D9EC669D}"/>
              </a:ext>
            </a:extLst>
          </p:cNvPr>
          <p:cNvSpPr>
            <a:spLocks noGrp="1"/>
          </p:cNvSpPr>
          <p:nvPr>
            <p:ph type="title"/>
          </p:nvPr>
        </p:nvSpPr>
        <p:spPr>
          <a:xfrm>
            <a:off x="457200" y="278374"/>
            <a:ext cx="8229600" cy="968535"/>
          </a:xfrm>
        </p:spPr>
        <p:txBody>
          <a:bodyPr>
            <a:spAutoFit/>
          </a:bodyPr>
          <a:lstStyle/>
          <a:p>
            <a:r>
              <a:rPr lang="en-US" sz="3200" b="1" i="1" dirty="0">
                <a:solidFill>
                  <a:schemeClr val="tx1"/>
                </a:solidFill>
              </a:rPr>
              <a:t>Commands versus Traditions</a:t>
            </a:r>
            <a:br>
              <a:rPr lang="en-US" dirty="0">
                <a:solidFill>
                  <a:schemeClr val="tx1"/>
                </a:solidFill>
              </a:rPr>
            </a:br>
            <a:r>
              <a:rPr lang="en-US" sz="2400" dirty="0">
                <a:solidFill>
                  <a:schemeClr val="tx1"/>
                </a:solidFill>
              </a:rPr>
              <a:t>Matthew 15:1-21</a:t>
            </a:r>
            <a:endParaRPr lang="en-US" dirty="0">
              <a:solidFill>
                <a:schemeClr val="tx1"/>
              </a:solidFill>
            </a:endParaRPr>
          </a:p>
        </p:txBody>
      </p:sp>
    </p:spTree>
    <p:extLst>
      <p:ext uri="{BB962C8B-B14F-4D97-AF65-F5344CB8AC3E}">
        <p14:creationId xmlns:p14="http://schemas.microsoft.com/office/powerpoint/2010/main" val="830687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2" y="1387928"/>
            <a:ext cx="8804324" cy="3970318"/>
          </a:xfrm>
        </p:spPr>
        <p:txBody>
          <a:bodyPr>
            <a:spAutoFit/>
          </a:bodyPr>
          <a:lstStyle/>
          <a:p>
            <a:pPr marL="0" indent="0">
              <a:buNone/>
            </a:pPr>
            <a:r>
              <a:rPr lang="en-US" sz="2600" i="1" dirty="0"/>
              <a:t>“Therefore, </a:t>
            </a:r>
            <a:r>
              <a:rPr lang="en-US" sz="2600" b="1" i="1" dirty="0"/>
              <a:t>if anyone cleanses himself from these things</a:t>
            </a:r>
            <a:r>
              <a:rPr lang="en-US" sz="2600" i="1" dirty="0"/>
              <a:t>, he will be a vessel for honor … useful to the Master.”</a:t>
            </a:r>
            <a:br>
              <a:rPr lang="en-US" sz="2600" i="1" dirty="0"/>
            </a:br>
            <a:r>
              <a:rPr lang="en-US" sz="2600" dirty="0"/>
              <a:t>(2 Timothy 2:21)</a:t>
            </a:r>
          </a:p>
          <a:p>
            <a:pPr marL="0" indent="0">
              <a:buNone/>
            </a:pPr>
            <a:r>
              <a:rPr lang="en-US" sz="2600" i="1" dirty="0"/>
              <a:t>“Let us </a:t>
            </a:r>
            <a:r>
              <a:rPr lang="en-US" sz="2600" b="1" i="1" dirty="0"/>
              <a:t>cleanse ourselves from all defilement </a:t>
            </a:r>
            <a:r>
              <a:rPr lang="en-US" sz="2600" i="1" dirty="0"/>
              <a:t>of the flesh and spirit, perfecting holiness in the fear of God.”</a:t>
            </a:r>
            <a:br>
              <a:rPr lang="en-US" sz="2600" i="1" dirty="0"/>
            </a:br>
            <a:r>
              <a:rPr lang="en-US" sz="2600" i="1" dirty="0"/>
              <a:t>(</a:t>
            </a:r>
            <a:r>
              <a:rPr lang="en-US" sz="2600" dirty="0"/>
              <a:t>2 Corinthians 7:1)</a:t>
            </a:r>
          </a:p>
          <a:p>
            <a:pPr marL="0" indent="0">
              <a:buNone/>
            </a:pPr>
            <a:r>
              <a:rPr lang="en-US" sz="2600" dirty="0"/>
              <a:t>Not denying the necessity of the blood of Jesus to be cleansed! (Hebrews 9:13-14; Ephesians 5:26)</a:t>
            </a:r>
          </a:p>
          <a:p>
            <a:pPr marL="0" indent="0">
              <a:buNone/>
            </a:pPr>
            <a:r>
              <a:rPr lang="en-US" sz="2800" dirty="0"/>
              <a:t>What did Jesus teach? (Luke 17:3-4)</a:t>
            </a:r>
          </a:p>
        </p:txBody>
      </p:sp>
      <p:sp>
        <p:nvSpPr>
          <p:cNvPr id="6" name="Title 1">
            <a:extLst>
              <a:ext uri="{FF2B5EF4-FFF2-40B4-BE49-F238E27FC236}">
                <a16:creationId xmlns:a16="http://schemas.microsoft.com/office/drawing/2014/main" id="{4BA14ED6-50DB-4FBB-AE01-44A3C9D1BABB}"/>
              </a:ext>
            </a:extLst>
          </p:cNvPr>
          <p:cNvSpPr>
            <a:spLocks noGrp="1"/>
          </p:cNvSpPr>
          <p:nvPr>
            <p:ph type="title"/>
          </p:nvPr>
        </p:nvSpPr>
        <p:spPr>
          <a:xfrm>
            <a:off x="457200" y="278374"/>
            <a:ext cx="8229600" cy="968535"/>
          </a:xfrm>
        </p:spPr>
        <p:txBody>
          <a:bodyPr>
            <a:spAutoFit/>
          </a:bodyPr>
          <a:lstStyle/>
          <a:p>
            <a:r>
              <a:rPr lang="en-US" sz="3200" b="1" i="1" dirty="0">
                <a:solidFill>
                  <a:schemeClr val="tx1"/>
                </a:solidFill>
              </a:rPr>
              <a:t>Commands versus Traditions</a:t>
            </a:r>
            <a:br>
              <a:rPr lang="en-US" dirty="0">
                <a:solidFill>
                  <a:schemeClr val="tx1"/>
                </a:solidFill>
              </a:rPr>
            </a:br>
            <a:r>
              <a:rPr lang="en-US" sz="2400" dirty="0">
                <a:solidFill>
                  <a:schemeClr val="tx1"/>
                </a:solidFill>
              </a:rPr>
              <a:t>Matthew 15:1-21</a:t>
            </a:r>
            <a:endParaRPr lang="en-US" dirty="0">
              <a:solidFill>
                <a:schemeClr val="tx1"/>
              </a:solidFill>
            </a:endParaRPr>
          </a:p>
        </p:txBody>
      </p:sp>
    </p:spTree>
    <p:extLst>
      <p:ext uri="{BB962C8B-B14F-4D97-AF65-F5344CB8AC3E}">
        <p14:creationId xmlns:p14="http://schemas.microsoft.com/office/powerpoint/2010/main" val="1905075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2" y="1295400"/>
            <a:ext cx="8804324" cy="5521512"/>
          </a:xfrm>
        </p:spPr>
        <p:txBody>
          <a:bodyPr>
            <a:spAutoFit/>
          </a:bodyPr>
          <a:lstStyle/>
          <a:p>
            <a:pPr marL="0" indent="0">
              <a:buNone/>
            </a:pPr>
            <a:r>
              <a:rPr lang="en-US" sz="2800" dirty="0"/>
              <a:t>Christians who commit any sin need cleansing and restoration.</a:t>
            </a:r>
          </a:p>
          <a:p>
            <a:pPr marL="0" indent="0">
              <a:buNone/>
            </a:pPr>
            <a:r>
              <a:rPr lang="en-US" sz="2800" i="1" dirty="0"/>
              <a:t>“Brethren, even if anyone is </a:t>
            </a:r>
            <a:r>
              <a:rPr lang="en-US" sz="2800" b="1" i="1" dirty="0"/>
              <a:t>caught in any trespass</a:t>
            </a:r>
            <a:r>
              <a:rPr lang="en-US" sz="2800" i="1" dirty="0"/>
              <a:t>, you who are spiritual, </a:t>
            </a:r>
            <a:r>
              <a:rPr lang="en-US" sz="2800" b="1" i="1" dirty="0"/>
              <a:t>restore such a one </a:t>
            </a:r>
            <a:r>
              <a:rPr lang="en-US" sz="2800" i="1" dirty="0"/>
              <a:t>in a spirit of gentleness; each one looking to yourself, so that you too will not be tempted.” </a:t>
            </a:r>
            <a:r>
              <a:rPr lang="en-US" sz="2800" dirty="0"/>
              <a:t>(Galatians 6:1)</a:t>
            </a:r>
          </a:p>
          <a:p>
            <a:pPr marL="0" indent="0">
              <a:buNone/>
            </a:pPr>
            <a:r>
              <a:rPr lang="en-US" sz="2800" dirty="0"/>
              <a:t>Walking in the light requires continual self-examination (2 Corinthians 13:5) and a purposeful stepping back into the light through confession and repentance.</a:t>
            </a:r>
          </a:p>
          <a:p>
            <a:pPr marL="0" indent="0">
              <a:buNone/>
            </a:pPr>
            <a:r>
              <a:rPr lang="en-US" sz="2800" dirty="0"/>
              <a:t>Unconfessed and unrepented sin can cost us our souls. (Ezekiel 18:24-26)</a:t>
            </a:r>
          </a:p>
        </p:txBody>
      </p:sp>
      <p:sp>
        <p:nvSpPr>
          <p:cNvPr id="6" name="Title 1">
            <a:extLst>
              <a:ext uri="{FF2B5EF4-FFF2-40B4-BE49-F238E27FC236}">
                <a16:creationId xmlns:a16="http://schemas.microsoft.com/office/drawing/2014/main" id="{9257C174-691D-4EAB-93C8-715DE7FD0A0B}"/>
              </a:ext>
            </a:extLst>
          </p:cNvPr>
          <p:cNvSpPr>
            <a:spLocks noGrp="1"/>
          </p:cNvSpPr>
          <p:nvPr>
            <p:ph type="title"/>
          </p:nvPr>
        </p:nvSpPr>
        <p:spPr>
          <a:xfrm>
            <a:off x="457200" y="278374"/>
            <a:ext cx="8229600" cy="968535"/>
          </a:xfrm>
        </p:spPr>
        <p:txBody>
          <a:bodyPr>
            <a:spAutoFit/>
          </a:bodyPr>
          <a:lstStyle/>
          <a:p>
            <a:r>
              <a:rPr lang="en-US" sz="3200" b="1" i="1" dirty="0">
                <a:solidFill>
                  <a:schemeClr val="tx1"/>
                </a:solidFill>
              </a:rPr>
              <a:t>Commands versus Traditions</a:t>
            </a:r>
            <a:br>
              <a:rPr lang="en-US" dirty="0">
                <a:solidFill>
                  <a:schemeClr val="tx1"/>
                </a:solidFill>
              </a:rPr>
            </a:br>
            <a:r>
              <a:rPr lang="en-US" sz="2400" dirty="0">
                <a:solidFill>
                  <a:schemeClr val="tx1"/>
                </a:solidFill>
              </a:rPr>
              <a:t>Matthew 15:1-21</a:t>
            </a:r>
            <a:endParaRPr lang="en-US" dirty="0">
              <a:solidFill>
                <a:schemeClr val="tx1"/>
              </a:solidFill>
            </a:endParaRPr>
          </a:p>
        </p:txBody>
      </p:sp>
    </p:spTree>
    <p:extLst>
      <p:ext uri="{BB962C8B-B14F-4D97-AF65-F5344CB8AC3E}">
        <p14:creationId xmlns:p14="http://schemas.microsoft.com/office/powerpoint/2010/main" val="1765932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8374"/>
            <a:ext cx="8229600" cy="968535"/>
          </a:xfrm>
        </p:spPr>
        <p:txBody>
          <a:bodyPr>
            <a:spAutoFit/>
          </a:bodyPr>
          <a:lstStyle/>
          <a:p>
            <a:r>
              <a:rPr lang="en-US" sz="3200" b="1" i="1" dirty="0">
                <a:solidFill>
                  <a:schemeClr val="tx1"/>
                </a:solidFill>
              </a:rPr>
              <a:t>Purity and Defilement</a:t>
            </a:r>
            <a:br>
              <a:rPr lang="en-US" dirty="0">
                <a:solidFill>
                  <a:schemeClr val="tx1"/>
                </a:solidFill>
              </a:rPr>
            </a:br>
            <a:r>
              <a:rPr lang="en-US" sz="2400" dirty="0">
                <a:solidFill>
                  <a:schemeClr val="tx1"/>
                </a:solidFill>
              </a:rPr>
              <a:t>Matthew 15:1-21</a:t>
            </a:r>
            <a:endParaRPr lang="en-US" dirty="0">
              <a:solidFill>
                <a:schemeClr val="tx1"/>
              </a:solidFill>
            </a:endParaRPr>
          </a:p>
        </p:txBody>
      </p:sp>
      <p:sp>
        <p:nvSpPr>
          <p:cNvPr id="3" name="Content Placeholder 2"/>
          <p:cNvSpPr>
            <a:spLocks noGrp="1"/>
          </p:cNvSpPr>
          <p:nvPr>
            <p:ph idx="1"/>
          </p:nvPr>
        </p:nvSpPr>
        <p:spPr>
          <a:xfrm>
            <a:off x="173422" y="1387928"/>
            <a:ext cx="8804324" cy="5016758"/>
          </a:xfrm>
        </p:spPr>
        <p:txBody>
          <a:bodyPr>
            <a:spAutoFit/>
          </a:bodyPr>
          <a:lstStyle/>
          <a:p>
            <a:pPr marL="0" indent="0">
              <a:buNone/>
            </a:pPr>
            <a:r>
              <a:rPr lang="en-US" sz="2800" dirty="0"/>
              <a:t>Jesus explains: </a:t>
            </a:r>
            <a:r>
              <a:rPr lang="en-US" sz="3200" i="1" dirty="0"/>
              <a:t>“Do you not understand that everything that goes into the mouth passes into the stomach, and is eliminated? </a:t>
            </a:r>
            <a:r>
              <a:rPr lang="en-US" sz="3200" b="1" i="1" dirty="0"/>
              <a:t>But the things that proceed out of the mouth come from the heart, and those defile the man</a:t>
            </a:r>
            <a:r>
              <a:rPr lang="en-US" sz="3200" i="1" dirty="0"/>
              <a:t>. For out of the heart come evil thoughts, murders, adulteries, fornications, thefts, false witness, slanders. </a:t>
            </a:r>
            <a:r>
              <a:rPr lang="en-US" sz="3200" b="1" i="1" dirty="0"/>
              <a:t>These are the things which defile the man</a:t>
            </a:r>
            <a:r>
              <a:rPr lang="en-US" sz="3200" i="1" dirty="0"/>
              <a:t>; but to eat with unwashed hands does not defile the man.“</a:t>
            </a:r>
            <a:br>
              <a:rPr lang="en-US" sz="3200" dirty="0"/>
            </a:br>
            <a:r>
              <a:rPr lang="en-US" sz="3200" dirty="0"/>
              <a:t> </a:t>
            </a:r>
            <a:r>
              <a:rPr lang="en-US" sz="2800" dirty="0"/>
              <a:t>(verses 17-20; cf. James 3:6)</a:t>
            </a:r>
          </a:p>
        </p:txBody>
      </p:sp>
    </p:spTree>
    <p:extLst>
      <p:ext uri="{BB962C8B-B14F-4D97-AF65-F5344CB8AC3E}">
        <p14:creationId xmlns:p14="http://schemas.microsoft.com/office/powerpoint/2010/main" val="242083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2" y="1371600"/>
            <a:ext cx="8804324" cy="5262979"/>
          </a:xfrm>
        </p:spPr>
        <p:txBody>
          <a:bodyPr>
            <a:spAutoFit/>
          </a:bodyPr>
          <a:lstStyle/>
          <a:p>
            <a:pPr marL="0" indent="0">
              <a:spcBef>
                <a:spcPts val="0"/>
              </a:spcBef>
              <a:buNone/>
            </a:pPr>
            <a:r>
              <a:rPr lang="en-US" sz="2800" dirty="0"/>
              <a:t>Focus on the heart: it’s </a:t>
            </a:r>
            <a:r>
              <a:rPr lang="en-US" sz="2800" b="1" dirty="0"/>
              <a:t>where defilement begins and resides</a:t>
            </a:r>
            <a:r>
              <a:rPr lang="en-US" sz="2800" dirty="0"/>
              <a:t>:</a:t>
            </a:r>
          </a:p>
          <a:p>
            <a:pPr>
              <a:spcBef>
                <a:spcPts val="0"/>
              </a:spcBef>
            </a:pPr>
            <a:r>
              <a:rPr lang="en-US" sz="2800" i="1" dirty="0"/>
              <a:t>“</a:t>
            </a:r>
            <a:r>
              <a:rPr lang="en-US" sz="2800" b="1" i="1" dirty="0"/>
              <a:t>Evil thoughts</a:t>
            </a:r>
            <a:r>
              <a:rPr lang="en-US" sz="2800" i="1" dirty="0"/>
              <a:t>” </a:t>
            </a:r>
            <a:r>
              <a:rPr lang="en-US" sz="2800" dirty="0"/>
              <a:t>(Luke 6:45)</a:t>
            </a:r>
          </a:p>
          <a:p>
            <a:pPr>
              <a:spcBef>
                <a:spcPts val="0"/>
              </a:spcBef>
            </a:pPr>
            <a:r>
              <a:rPr lang="en-US" sz="2800" i="1" dirty="0"/>
              <a:t>“</a:t>
            </a:r>
            <a:r>
              <a:rPr lang="en-US" sz="2800" b="1" i="1" dirty="0"/>
              <a:t>Murders</a:t>
            </a:r>
            <a:r>
              <a:rPr lang="en-US" sz="2800" i="1" dirty="0"/>
              <a:t>” </a:t>
            </a:r>
            <a:r>
              <a:rPr lang="en-US" sz="2800" dirty="0"/>
              <a:t>(Matthew 5:21-22)</a:t>
            </a:r>
          </a:p>
          <a:p>
            <a:pPr>
              <a:spcBef>
                <a:spcPts val="0"/>
              </a:spcBef>
            </a:pPr>
            <a:r>
              <a:rPr lang="en-US" sz="2800" i="1" dirty="0"/>
              <a:t>“</a:t>
            </a:r>
            <a:r>
              <a:rPr lang="en-US" sz="2800" b="1" i="1" dirty="0"/>
              <a:t>Adulteries</a:t>
            </a:r>
            <a:r>
              <a:rPr lang="en-US" sz="2800" i="1" dirty="0"/>
              <a:t>” </a:t>
            </a:r>
            <a:r>
              <a:rPr lang="en-US" sz="2800" dirty="0"/>
              <a:t>(Matthew 5:27-28)</a:t>
            </a:r>
          </a:p>
          <a:p>
            <a:pPr>
              <a:spcBef>
                <a:spcPts val="0"/>
              </a:spcBef>
            </a:pPr>
            <a:r>
              <a:rPr lang="en-US" sz="2800" i="1" dirty="0"/>
              <a:t>“</a:t>
            </a:r>
            <a:r>
              <a:rPr lang="en-US" sz="2800" b="1" i="1" dirty="0"/>
              <a:t>Fornications</a:t>
            </a:r>
            <a:r>
              <a:rPr lang="en-US" sz="2800" i="1" dirty="0"/>
              <a:t>”</a:t>
            </a:r>
            <a:r>
              <a:rPr lang="en-US" sz="2800" dirty="0"/>
              <a:t> (1 Corinthians 6:18)</a:t>
            </a:r>
          </a:p>
          <a:p>
            <a:pPr>
              <a:spcBef>
                <a:spcPts val="0"/>
              </a:spcBef>
            </a:pPr>
            <a:r>
              <a:rPr lang="en-US" sz="2800" i="1" dirty="0"/>
              <a:t>“</a:t>
            </a:r>
            <a:r>
              <a:rPr lang="en-US" sz="2800" b="1" i="1" dirty="0"/>
              <a:t>Thefts</a:t>
            </a:r>
            <a:r>
              <a:rPr lang="en-US" sz="2800" i="1" dirty="0"/>
              <a:t>”</a:t>
            </a:r>
            <a:r>
              <a:rPr lang="en-US" sz="2800" dirty="0"/>
              <a:t> (Ephesians 4:28)</a:t>
            </a:r>
          </a:p>
          <a:p>
            <a:pPr>
              <a:spcBef>
                <a:spcPts val="0"/>
              </a:spcBef>
            </a:pPr>
            <a:r>
              <a:rPr lang="en-US" sz="2800" i="1" dirty="0"/>
              <a:t>“</a:t>
            </a:r>
            <a:r>
              <a:rPr lang="en-US" sz="2800" b="1" i="1" dirty="0"/>
              <a:t>False witness</a:t>
            </a:r>
            <a:r>
              <a:rPr lang="en-US" sz="2800" i="1" dirty="0"/>
              <a:t>”</a:t>
            </a:r>
            <a:r>
              <a:rPr lang="en-US" sz="2800" dirty="0"/>
              <a:t> (Ephesians 4:25)</a:t>
            </a:r>
          </a:p>
          <a:p>
            <a:pPr>
              <a:spcBef>
                <a:spcPts val="0"/>
              </a:spcBef>
            </a:pPr>
            <a:r>
              <a:rPr lang="en-US" sz="2800" i="1" dirty="0"/>
              <a:t>“</a:t>
            </a:r>
            <a:r>
              <a:rPr lang="en-US" sz="2800" b="1" i="1" dirty="0"/>
              <a:t>Slanders</a:t>
            </a:r>
            <a:r>
              <a:rPr lang="en-US" sz="2800" i="1" dirty="0"/>
              <a:t>” </a:t>
            </a:r>
            <a:r>
              <a:rPr lang="en-US" sz="2800" dirty="0"/>
              <a:t>(Colossians 3:8)</a:t>
            </a:r>
          </a:p>
          <a:p>
            <a:pPr>
              <a:spcBef>
                <a:spcPts val="0"/>
              </a:spcBef>
            </a:pPr>
            <a:r>
              <a:rPr lang="en-US" sz="2800" dirty="0"/>
              <a:t>“</a:t>
            </a:r>
            <a:r>
              <a:rPr lang="en-US" sz="2800" b="1" i="1" dirty="0"/>
              <a:t>And things like these</a:t>
            </a:r>
            <a:r>
              <a:rPr lang="en-US" sz="2800" dirty="0"/>
              <a:t>” (Galatians 5:21)</a:t>
            </a:r>
          </a:p>
          <a:p>
            <a:pPr marL="0" indent="0">
              <a:spcBef>
                <a:spcPts val="0"/>
              </a:spcBef>
              <a:buNone/>
            </a:pPr>
            <a:r>
              <a:rPr lang="en-US" sz="2800" i="1" dirty="0"/>
              <a:t>“</a:t>
            </a:r>
            <a:r>
              <a:rPr lang="en-US" sz="2800" b="1" i="1" dirty="0"/>
              <a:t>These are the things which defile the man</a:t>
            </a:r>
            <a:r>
              <a:rPr lang="en-US" sz="2800" i="1" dirty="0"/>
              <a:t> …” </a:t>
            </a:r>
            <a:r>
              <a:rPr lang="en-US" sz="2800" dirty="0"/>
              <a:t>(verses 19-20; cf. Matthew 5:22, 28)</a:t>
            </a:r>
          </a:p>
        </p:txBody>
      </p:sp>
      <p:sp>
        <p:nvSpPr>
          <p:cNvPr id="6" name="Title 1">
            <a:extLst>
              <a:ext uri="{FF2B5EF4-FFF2-40B4-BE49-F238E27FC236}">
                <a16:creationId xmlns:a16="http://schemas.microsoft.com/office/drawing/2014/main" id="{A732926A-C307-41DD-B750-5ED5B918851B}"/>
              </a:ext>
            </a:extLst>
          </p:cNvPr>
          <p:cNvSpPr>
            <a:spLocks noGrp="1"/>
          </p:cNvSpPr>
          <p:nvPr>
            <p:ph type="title"/>
          </p:nvPr>
        </p:nvSpPr>
        <p:spPr>
          <a:xfrm>
            <a:off x="457200" y="278374"/>
            <a:ext cx="8229600" cy="968535"/>
          </a:xfrm>
        </p:spPr>
        <p:txBody>
          <a:bodyPr>
            <a:spAutoFit/>
          </a:bodyPr>
          <a:lstStyle/>
          <a:p>
            <a:r>
              <a:rPr lang="en-US" sz="3200" b="1" i="1" dirty="0">
                <a:solidFill>
                  <a:schemeClr val="tx1"/>
                </a:solidFill>
              </a:rPr>
              <a:t>Purity and Defilement</a:t>
            </a:r>
            <a:br>
              <a:rPr lang="en-US" dirty="0">
                <a:solidFill>
                  <a:schemeClr val="tx1"/>
                </a:solidFill>
              </a:rPr>
            </a:br>
            <a:r>
              <a:rPr lang="en-US" sz="2400" dirty="0">
                <a:solidFill>
                  <a:schemeClr val="tx1"/>
                </a:solidFill>
              </a:rPr>
              <a:t>Matthew 15:1-21</a:t>
            </a:r>
            <a:endParaRPr lang="en-US" dirty="0">
              <a:solidFill>
                <a:schemeClr val="tx1"/>
              </a:solidFill>
            </a:endParaRPr>
          </a:p>
        </p:txBody>
      </p:sp>
    </p:spTree>
    <p:extLst>
      <p:ext uri="{BB962C8B-B14F-4D97-AF65-F5344CB8AC3E}">
        <p14:creationId xmlns:p14="http://schemas.microsoft.com/office/powerpoint/2010/main" val="2646595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500"/>
                                        <p:tgtEl>
                                          <p:spTgt spid="3">
                                            <p:txEl>
                                              <p:pRg st="8" end="8"/>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fade">
                                      <p:cBhvr>
                                        <p:cTn id="3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2" y="1387928"/>
            <a:ext cx="8804324" cy="4573560"/>
          </a:xfrm>
        </p:spPr>
        <p:txBody>
          <a:bodyPr>
            <a:spAutoFit/>
          </a:bodyPr>
          <a:lstStyle/>
          <a:p>
            <a:pPr marL="0" indent="0">
              <a:buNone/>
            </a:pPr>
            <a:r>
              <a:rPr lang="en-US" sz="2800" dirty="0"/>
              <a:t>Defilement:</a:t>
            </a:r>
          </a:p>
          <a:p>
            <a:r>
              <a:rPr lang="en-US" sz="2800" i="1" dirty="0"/>
              <a:t>“</a:t>
            </a:r>
            <a:r>
              <a:rPr lang="en-US" sz="2800" b="1" i="1" dirty="0"/>
              <a:t>But Daniel made up his mind that he would not defile himself with the king's choice food </a:t>
            </a:r>
            <a:r>
              <a:rPr lang="en-US" sz="2800" i="1" dirty="0"/>
              <a:t>or with the wine which he drank; so he sought permission from the commander of the officials </a:t>
            </a:r>
            <a:r>
              <a:rPr lang="en-US" sz="2800" b="1" i="1" dirty="0"/>
              <a:t>that he might not defile himself</a:t>
            </a:r>
            <a:r>
              <a:rPr lang="en-US" sz="2800" i="1" dirty="0"/>
              <a:t>.” (</a:t>
            </a:r>
            <a:r>
              <a:rPr lang="en-US" sz="2800" dirty="0"/>
              <a:t>Daniel 1:8)</a:t>
            </a:r>
          </a:p>
          <a:p>
            <a:r>
              <a:rPr lang="en-US" sz="2800" i="1" dirty="0"/>
              <a:t>“</a:t>
            </a:r>
            <a:r>
              <a:rPr lang="en-US" sz="2800" b="1" i="1" dirty="0"/>
              <a:t>Therefore, having these promises, beloved, let us cleanse ourselves from all defilement of flesh and spirit, perfecting holiness in the fear of God</a:t>
            </a:r>
            <a:r>
              <a:rPr lang="en-US" sz="2800" i="1" dirty="0"/>
              <a:t>.” </a:t>
            </a:r>
            <a:br>
              <a:rPr lang="en-US" sz="2800" i="1" dirty="0"/>
            </a:br>
            <a:r>
              <a:rPr lang="en-US" sz="2800" dirty="0"/>
              <a:t>(2 Corinthians 7:1)</a:t>
            </a:r>
          </a:p>
        </p:txBody>
      </p:sp>
      <p:sp>
        <p:nvSpPr>
          <p:cNvPr id="6" name="Title 1">
            <a:extLst>
              <a:ext uri="{FF2B5EF4-FFF2-40B4-BE49-F238E27FC236}">
                <a16:creationId xmlns:a16="http://schemas.microsoft.com/office/drawing/2014/main" id="{6B9138A2-B1E2-4838-B91B-EB0B77C80B56}"/>
              </a:ext>
            </a:extLst>
          </p:cNvPr>
          <p:cNvSpPr>
            <a:spLocks noGrp="1"/>
          </p:cNvSpPr>
          <p:nvPr>
            <p:ph type="title"/>
          </p:nvPr>
        </p:nvSpPr>
        <p:spPr>
          <a:xfrm>
            <a:off x="457200" y="278374"/>
            <a:ext cx="8229600" cy="968535"/>
          </a:xfrm>
        </p:spPr>
        <p:txBody>
          <a:bodyPr>
            <a:spAutoFit/>
          </a:bodyPr>
          <a:lstStyle/>
          <a:p>
            <a:r>
              <a:rPr lang="en-US" sz="3200" b="1" i="1" dirty="0">
                <a:solidFill>
                  <a:schemeClr val="tx1"/>
                </a:solidFill>
              </a:rPr>
              <a:t>Purity and Defilement</a:t>
            </a:r>
            <a:br>
              <a:rPr lang="en-US" dirty="0">
                <a:solidFill>
                  <a:schemeClr val="tx1"/>
                </a:solidFill>
              </a:rPr>
            </a:br>
            <a:r>
              <a:rPr lang="en-US" sz="2400" dirty="0">
                <a:solidFill>
                  <a:schemeClr val="tx1"/>
                </a:solidFill>
              </a:rPr>
              <a:t>Matthew 15:1-21</a:t>
            </a:r>
            <a:endParaRPr lang="en-US" dirty="0">
              <a:solidFill>
                <a:schemeClr val="tx1"/>
              </a:solidFill>
            </a:endParaRPr>
          </a:p>
        </p:txBody>
      </p:sp>
    </p:spTree>
    <p:extLst>
      <p:ext uri="{BB962C8B-B14F-4D97-AF65-F5344CB8AC3E}">
        <p14:creationId xmlns:p14="http://schemas.microsoft.com/office/powerpoint/2010/main" val="4084227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2" y="1295400"/>
            <a:ext cx="8804324" cy="5493812"/>
          </a:xfrm>
        </p:spPr>
        <p:txBody>
          <a:bodyPr>
            <a:spAutoFit/>
          </a:bodyPr>
          <a:lstStyle/>
          <a:p>
            <a:pPr marL="0" indent="0">
              <a:spcBef>
                <a:spcPts val="0"/>
              </a:spcBef>
              <a:buNone/>
            </a:pPr>
            <a:r>
              <a:rPr lang="en-US" sz="2700" dirty="0"/>
              <a:t>True purity:</a:t>
            </a:r>
          </a:p>
          <a:p>
            <a:pPr marL="514350" indent="-514350">
              <a:spcBef>
                <a:spcPts val="0"/>
              </a:spcBef>
              <a:buAutoNum type="arabicPeriod"/>
            </a:pPr>
            <a:r>
              <a:rPr lang="en-US" sz="2700" i="1" dirty="0"/>
              <a:t>“</a:t>
            </a:r>
            <a:r>
              <a:rPr lang="en-US" sz="2700" b="1" i="1" dirty="0"/>
              <a:t>Blessed are the pure in heart</a:t>
            </a:r>
            <a:r>
              <a:rPr lang="en-US" sz="2700" i="1" dirty="0"/>
              <a:t>, </a:t>
            </a:r>
            <a:r>
              <a:rPr lang="en-US" sz="2700" b="1" i="1" dirty="0"/>
              <a:t>for they shall see God.</a:t>
            </a:r>
            <a:r>
              <a:rPr lang="en-US" sz="2700" i="1" dirty="0"/>
              <a:t>” </a:t>
            </a:r>
            <a:r>
              <a:rPr lang="en-US" sz="2700" dirty="0"/>
              <a:t>(Matthew 5:8)</a:t>
            </a:r>
          </a:p>
          <a:p>
            <a:pPr marL="514350" indent="-514350">
              <a:spcBef>
                <a:spcPts val="0"/>
              </a:spcBef>
              <a:buAutoNum type="arabicPeriod"/>
            </a:pPr>
            <a:r>
              <a:rPr lang="en-US" sz="2700" i="1" dirty="0"/>
              <a:t>“</a:t>
            </a:r>
            <a:r>
              <a:rPr lang="en-US" sz="2700" b="1" i="1" dirty="0"/>
              <a:t>How can a young man keep his way pure</a:t>
            </a:r>
            <a:r>
              <a:rPr lang="en-US" sz="2700" i="1" dirty="0"/>
              <a:t>? </a:t>
            </a:r>
            <a:r>
              <a:rPr lang="en-US" sz="2700" b="1" i="1" dirty="0"/>
              <a:t>By keeping it according to Your word.</a:t>
            </a:r>
            <a:r>
              <a:rPr lang="en-US" sz="2700" i="1" dirty="0"/>
              <a:t>”</a:t>
            </a:r>
            <a:r>
              <a:rPr lang="en-US" sz="2700" dirty="0"/>
              <a:t> (Psalms 119:9)</a:t>
            </a:r>
          </a:p>
          <a:p>
            <a:pPr marL="514350" indent="-514350">
              <a:spcBef>
                <a:spcPts val="0"/>
              </a:spcBef>
              <a:buFont typeface="+mj-lt"/>
              <a:buAutoNum type="arabicPeriod" startAt="3"/>
            </a:pPr>
            <a:r>
              <a:rPr lang="en-US" sz="2700" i="1" dirty="0"/>
              <a:t>“</a:t>
            </a:r>
            <a:r>
              <a:rPr lang="en-US" sz="2700" b="1" i="1" dirty="0"/>
              <a:t>Now flee from youthful lusts and pursue righteousness, faith, love and peace, with those who call on the Lord from a pure heart</a:t>
            </a:r>
            <a:r>
              <a:rPr lang="en-US" sz="2700" i="1" dirty="0"/>
              <a:t>.” </a:t>
            </a:r>
            <a:r>
              <a:rPr lang="en-US" sz="2700" dirty="0"/>
              <a:t>(2 Timothy 2:22)</a:t>
            </a:r>
          </a:p>
          <a:p>
            <a:pPr marL="514350" indent="-514350">
              <a:spcBef>
                <a:spcPts val="0"/>
              </a:spcBef>
              <a:buFont typeface="Arial" pitchFamily="34" charset="0"/>
              <a:buAutoNum type="arabicPeriod" startAt="3"/>
            </a:pPr>
            <a:r>
              <a:rPr lang="en-US" sz="2700" i="1" dirty="0"/>
              <a:t>“</a:t>
            </a:r>
            <a:r>
              <a:rPr lang="en-US" sz="2700" b="1" i="1" dirty="0"/>
              <a:t>And everyone who has this hope fixed on Him purifies himself, just as He is pure</a:t>
            </a:r>
            <a:r>
              <a:rPr lang="en-US" sz="2700" i="1" dirty="0"/>
              <a:t>.” </a:t>
            </a:r>
            <a:r>
              <a:rPr lang="en-US" sz="2700" dirty="0"/>
              <a:t>(1 John 3:3)</a:t>
            </a:r>
          </a:p>
          <a:p>
            <a:pPr marL="514350" indent="-514350">
              <a:spcBef>
                <a:spcPts val="0"/>
              </a:spcBef>
              <a:buAutoNum type="arabicPeriod" startAt="3"/>
            </a:pPr>
            <a:r>
              <a:rPr lang="en-US" sz="2700" i="1" dirty="0"/>
              <a:t>“</a:t>
            </a:r>
            <a:r>
              <a:rPr lang="en-US" sz="2700" b="1" i="1" dirty="0"/>
              <a:t>Draw near to God and He will draw near to you. Cleanse your hands, you sinners; and purify your hearts, you double-minded</a:t>
            </a:r>
            <a:r>
              <a:rPr lang="en-US" sz="2700" i="1" dirty="0"/>
              <a:t>.” </a:t>
            </a:r>
            <a:r>
              <a:rPr lang="en-US" sz="2700" dirty="0"/>
              <a:t>(James 4:8)</a:t>
            </a:r>
            <a:endParaRPr lang="en-US" sz="2700" i="1" dirty="0"/>
          </a:p>
        </p:txBody>
      </p:sp>
      <p:sp>
        <p:nvSpPr>
          <p:cNvPr id="6" name="Title 1">
            <a:extLst>
              <a:ext uri="{FF2B5EF4-FFF2-40B4-BE49-F238E27FC236}">
                <a16:creationId xmlns:a16="http://schemas.microsoft.com/office/drawing/2014/main" id="{F4C1A21B-27C1-4A59-AC88-957551B4CC96}"/>
              </a:ext>
            </a:extLst>
          </p:cNvPr>
          <p:cNvSpPr>
            <a:spLocks noGrp="1"/>
          </p:cNvSpPr>
          <p:nvPr>
            <p:ph type="title"/>
          </p:nvPr>
        </p:nvSpPr>
        <p:spPr>
          <a:xfrm>
            <a:off x="457200" y="278374"/>
            <a:ext cx="8229600" cy="968535"/>
          </a:xfrm>
        </p:spPr>
        <p:txBody>
          <a:bodyPr>
            <a:spAutoFit/>
          </a:bodyPr>
          <a:lstStyle/>
          <a:p>
            <a:r>
              <a:rPr lang="en-US" sz="3200" b="1" i="1" dirty="0">
                <a:solidFill>
                  <a:schemeClr val="tx1"/>
                </a:solidFill>
              </a:rPr>
              <a:t>Purity and Defilement</a:t>
            </a:r>
            <a:br>
              <a:rPr lang="en-US" dirty="0">
                <a:solidFill>
                  <a:schemeClr val="tx1"/>
                </a:solidFill>
              </a:rPr>
            </a:br>
            <a:r>
              <a:rPr lang="en-US" sz="2400" dirty="0">
                <a:solidFill>
                  <a:schemeClr val="tx1"/>
                </a:solidFill>
              </a:rPr>
              <a:t>Matthew 15:1-21</a:t>
            </a:r>
            <a:endParaRPr lang="en-US" dirty="0">
              <a:solidFill>
                <a:schemeClr val="tx1"/>
              </a:solidFill>
            </a:endParaRPr>
          </a:p>
        </p:txBody>
      </p:sp>
    </p:spTree>
    <p:extLst>
      <p:ext uri="{BB962C8B-B14F-4D97-AF65-F5344CB8AC3E}">
        <p14:creationId xmlns:p14="http://schemas.microsoft.com/office/powerpoint/2010/main" val="688419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2" y="1371600"/>
            <a:ext cx="8804324" cy="5238357"/>
          </a:xfrm>
        </p:spPr>
        <p:txBody>
          <a:bodyPr>
            <a:spAutoFit/>
          </a:bodyPr>
          <a:lstStyle/>
          <a:p>
            <a:pPr marL="0" indent="0">
              <a:buNone/>
            </a:pPr>
            <a:r>
              <a:rPr lang="en-US" sz="2200" dirty="0"/>
              <a:t>The Key: Proverbs 4:23, </a:t>
            </a:r>
            <a:r>
              <a:rPr lang="en-US" sz="2200" i="1" dirty="0"/>
              <a:t>“</a:t>
            </a:r>
            <a:r>
              <a:rPr lang="en-US" sz="2200" b="1" i="1" dirty="0"/>
              <a:t>Watch over your heart with all diligence, for from it flow the springs of life</a:t>
            </a:r>
            <a:r>
              <a:rPr lang="en-US" sz="2200" i="1" dirty="0"/>
              <a:t>.” </a:t>
            </a:r>
            <a:endParaRPr lang="en-US" sz="2200" dirty="0"/>
          </a:p>
          <a:p>
            <a:pPr marL="0" indent="0">
              <a:buNone/>
            </a:pPr>
            <a:r>
              <a:rPr lang="en-US" sz="2200" dirty="0"/>
              <a:t>How so? (Note the context of Proverbs 4:20-27)</a:t>
            </a:r>
          </a:p>
          <a:p>
            <a:pPr marL="514350" indent="-514350">
              <a:buAutoNum type="arabicPeriod"/>
            </a:pPr>
            <a:r>
              <a:rPr lang="en-US" sz="2200" dirty="0"/>
              <a:t>Continually </a:t>
            </a:r>
            <a:r>
              <a:rPr lang="en-US" sz="2200" b="1" dirty="0"/>
              <a:t>pay attention</a:t>
            </a:r>
            <a:r>
              <a:rPr lang="en-US" sz="2200" dirty="0"/>
              <a:t> to God’s word by continually </a:t>
            </a:r>
            <a:r>
              <a:rPr lang="en-US" sz="2200" b="1" dirty="0"/>
              <a:t>reading and studying</a:t>
            </a:r>
            <a:r>
              <a:rPr lang="en-US" sz="2200" dirty="0"/>
              <a:t>. (verses 20-21) </a:t>
            </a:r>
            <a:br>
              <a:rPr lang="en-US" sz="2200" dirty="0"/>
            </a:br>
            <a:r>
              <a:rPr lang="en-US" sz="2200" dirty="0"/>
              <a:t>(Proverbs 1:24; Isaiah 48:17-18; 1 Timothy 4:13-16; Hebrews 2:1)</a:t>
            </a:r>
          </a:p>
          <a:p>
            <a:pPr marL="514350" indent="-514350">
              <a:buAutoNum type="arabicPeriod"/>
            </a:pPr>
            <a:r>
              <a:rPr lang="en-US" sz="2200" dirty="0"/>
              <a:t>Understand our </a:t>
            </a:r>
            <a:r>
              <a:rPr lang="en-US" sz="2200" b="1" dirty="0"/>
              <a:t>life depends on it</a:t>
            </a:r>
            <a:r>
              <a:rPr lang="en-US" sz="2200" dirty="0"/>
              <a:t>. (verse 22) </a:t>
            </a:r>
            <a:br>
              <a:rPr lang="en-US" sz="2200" dirty="0"/>
            </a:br>
            <a:r>
              <a:rPr lang="en-US" sz="2200" dirty="0"/>
              <a:t>(Proverbs 3:22; Job 23:12; John 6:63, 68; Philippians 2:16)</a:t>
            </a:r>
          </a:p>
          <a:p>
            <a:pPr marL="514350" indent="-514350">
              <a:buAutoNum type="arabicPeriod"/>
            </a:pPr>
            <a:r>
              <a:rPr lang="en-US" sz="2200" b="1" dirty="0"/>
              <a:t>Look straight ahead </a:t>
            </a:r>
            <a:r>
              <a:rPr lang="en-US" sz="2200" dirty="0"/>
              <a:t>- Don’t be distracted by the things of this life. (verses 25, 27) (Hebrews 12:1-2)</a:t>
            </a:r>
          </a:p>
          <a:p>
            <a:pPr marL="514350" indent="-514350">
              <a:buAutoNum type="arabicPeriod"/>
            </a:pPr>
            <a:r>
              <a:rPr lang="en-US" sz="2200" b="1" dirty="0"/>
              <a:t>Watch where you step </a:t>
            </a:r>
            <a:r>
              <a:rPr lang="en-US" sz="2200" dirty="0"/>
              <a:t>and eliminate that which causes one to stumble. (verse 26) (Hebrews 12:13)</a:t>
            </a:r>
          </a:p>
          <a:p>
            <a:pPr marL="0" indent="0">
              <a:buNone/>
            </a:pPr>
            <a:r>
              <a:rPr lang="en-US" sz="2200" dirty="0"/>
              <a:t>“</a:t>
            </a:r>
            <a:r>
              <a:rPr lang="en-US" sz="2200" b="1" i="1" dirty="0"/>
              <a:t>Your word have I treasured in my heart, that I may not sin against You</a:t>
            </a:r>
            <a:r>
              <a:rPr lang="en-US" sz="2200" dirty="0"/>
              <a:t>.” (Psalms 119:11)</a:t>
            </a:r>
          </a:p>
        </p:txBody>
      </p:sp>
      <p:sp>
        <p:nvSpPr>
          <p:cNvPr id="6" name="Title 1">
            <a:extLst>
              <a:ext uri="{FF2B5EF4-FFF2-40B4-BE49-F238E27FC236}">
                <a16:creationId xmlns:a16="http://schemas.microsoft.com/office/drawing/2014/main" id="{1F44D33F-47A1-4E91-B75E-158C566B9BB8}"/>
              </a:ext>
            </a:extLst>
          </p:cNvPr>
          <p:cNvSpPr>
            <a:spLocks noGrp="1"/>
          </p:cNvSpPr>
          <p:nvPr>
            <p:ph type="title"/>
          </p:nvPr>
        </p:nvSpPr>
        <p:spPr>
          <a:xfrm>
            <a:off x="457200" y="278374"/>
            <a:ext cx="8229600" cy="968535"/>
          </a:xfrm>
        </p:spPr>
        <p:txBody>
          <a:bodyPr>
            <a:spAutoFit/>
          </a:bodyPr>
          <a:lstStyle/>
          <a:p>
            <a:r>
              <a:rPr lang="en-US" sz="3200" b="1" i="1" dirty="0">
                <a:solidFill>
                  <a:schemeClr val="tx1"/>
                </a:solidFill>
              </a:rPr>
              <a:t>Purity and Defilement</a:t>
            </a:r>
            <a:br>
              <a:rPr lang="en-US" dirty="0">
                <a:solidFill>
                  <a:schemeClr val="tx1"/>
                </a:solidFill>
              </a:rPr>
            </a:br>
            <a:r>
              <a:rPr lang="en-US" sz="2400" dirty="0">
                <a:solidFill>
                  <a:schemeClr val="tx1"/>
                </a:solidFill>
              </a:rPr>
              <a:t>Matthew 15:1-21</a:t>
            </a:r>
            <a:endParaRPr lang="en-US" dirty="0">
              <a:solidFill>
                <a:schemeClr val="tx1"/>
              </a:solidFill>
            </a:endParaRPr>
          </a:p>
        </p:txBody>
      </p:sp>
    </p:spTree>
    <p:extLst>
      <p:ext uri="{BB962C8B-B14F-4D97-AF65-F5344CB8AC3E}">
        <p14:creationId xmlns:p14="http://schemas.microsoft.com/office/powerpoint/2010/main" val="4170747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8374"/>
            <a:ext cx="8229600" cy="968535"/>
          </a:xfrm>
        </p:spPr>
        <p:txBody>
          <a:bodyPr>
            <a:spAutoFit/>
          </a:bodyPr>
          <a:lstStyle/>
          <a:p>
            <a:r>
              <a:rPr lang="en-US" sz="3200" b="1" i="1" dirty="0">
                <a:solidFill>
                  <a:schemeClr val="tx1"/>
                </a:solidFill>
              </a:rPr>
              <a:t>Commands versus Traditions</a:t>
            </a:r>
            <a:br>
              <a:rPr lang="en-US" dirty="0">
                <a:solidFill>
                  <a:schemeClr val="tx1"/>
                </a:solidFill>
              </a:rPr>
            </a:br>
            <a:r>
              <a:rPr lang="en-US" sz="2400" dirty="0">
                <a:solidFill>
                  <a:schemeClr val="tx1"/>
                </a:solidFill>
              </a:rPr>
              <a:t>Matthew 15:1-21</a:t>
            </a:r>
            <a:endParaRPr lang="en-US" dirty="0">
              <a:solidFill>
                <a:schemeClr val="tx1"/>
              </a:solidFill>
            </a:endParaRPr>
          </a:p>
        </p:txBody>
      </p:sp>
      <p:sp>
        <p:nvSpPr>
          <p:cNvPr id="3" name="Content Placeholder 2"/>
          <p:cNvSpPr>
            <a:spLocks noGrp="1"/>
          </p:cNvSpPr>
          <p:nvPr>
            <p:ph idx="1"/>
          </p:nvPr>
        </p:nvSpPr>
        <p:spPr>
          <a:xfrm>
            <a:off x="152400" y="1482227"/>
            <a:ext cx="8839200" cy="4004173"/>
          </a:xfrm>
        </p:spPr>
        <p:txBody>
          <a:bodyPr wrap="square">
            <a:spAutoFit/>
          </a:bodyPr>
          <a:lstStyle/>
          <a:p>
            <a:pPr marL="0" indent="0">
              <a:buNone/>
            </a:pPr>
            <a:r>
              <a:rPr lang="en-US" sz="2800" dirty="0"/>
              <a:t>The solution to defilement: we need to be cleansed. </a:t>
            </a:r>
            <a:r>
              <a:rPr lang="en-US" sz="2500" dirty="0"/>
              <a:t>(Ezekiel 37:21-23; 1 John 1:6-9; 2 Timothy 2:21; </a:t>
            </a:r>
            <a:br>
              <a:rPr lang="en-US" sz="2500" dirty="0"/>
            </a:br>
            <a:r>
              <a:rPr lang="en-US" sz="2500" dirty="0"/>
              <a:t>2 Corinthians 7:1)</a:t>
            </a:r>
          </a:p>
          <a:p>
            <a:pPr marL="0" indent="0">
              <a:buNone/>
            </a:pPr>
            <a:r>
              <a:rPr lang="en-US" sz="2800" i="1" dirty="0"/>
              <a:t>“</a:t>
            </a:r>
            <a:r>
              <a:rPr lang="en-US" sz="2800" b="1" i="1" dirty="0"/>
              <a:t>Not the removal of dirt from the flesh</a:t>
            </a:r>
            <a:r>
              <a:rPr lang="en-US" sz="2800" i="1" dirty="0"/>
              <a:t>, but an appeal to God for a good conscience.”</a:t>
            </a:r>
            <a:r>
              <a:rPr lang="en-US" sz="2800" dirty="0"/>
              <a:t> </a:t>
            </a:r>
            <a:r>
              <a:rPr lang="en-US" sz="2500" dirty="0"/>
              <a:t>(1 Peter 3:21; cf. Hebrews 9:13-14; Romans 63-4)</a:t>
            </a:r>
          </a:p>
          <a:p>
            <a:pPr marL="0" indent="0">
              <a:buNone/>
            </a:pPr>
            <a:r>
              <a:rPr lang="en-US" sz="2800" dirty="0"/>
              <a:t>Some would suggest a child of God has no responsibility in being cleansed of their sin, advocating what is known as “</a:t>
            </a:r>
            <a:r>
              <a:rPr lang="en-US" sz="2800" b="1" dirty="0"/>
              <a:t>continual cleansing</a:t>
            </a:r>
            <a:r>
              <a:rPr lang="en-US" sz="2800" dirty="0"/>
              <a:t>.”</a:t>
            </a:r>
          </a:p>
        </p:txBody>
      </p:sp>
    </p:spTree>
    <p:extLst>
      <p:ext uri="{BB962C8B-B14F-4D97-AF65-F5344CB8AC3E}">
        <p14:creationId xmlns:p14="http://schemas.microsoft.com/office/powerpoint/2010/main" val="2028375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2" y="1289353"/>
            <a:ext cx="8741978" cy="5521512"/>
          </a:xfrm>
        </p:spPr>
        <p:txBody>
          <a:bodyPr wrap="square">
            <a:spAutoFit/>
          </a:bodyPr>
          <a:lstStyle/>
          <a:p>
            <a:pPr marL="0" indent="0">
              <a:buNone/>
            </a:pPr>
            <a:r>
              <a:rPr lang="en-US" sz="2800" dirty="0"/>
              <a:t>What does 1 John 1:5-10 teach us about being cleansed?</a:t>
            </a:r>
          </a:p>
          <a:p>
            <a:pPr marL="0" indent="0">
              <a:buNone/>
            </a:pPr>
            <a:r>
              <a:rPr lang="en-US" sz="2800" dirty="0"/>
              <a:t>Some falsely teach:</a:t>
            </a:r>
          </a:p>
          <a:p>
            <a:pPr marL="0" indent="0">
              <a:buNone/>
            </a:pPr>
            <a:r>
              <a:rPr lang="en-US" sz="2600" dirty="0"/>
              <a:t>“</a:t>
            </a:r>
            <a:r>
              <a:rPr lang="en-US" sz="2600" b="1" dirty="0"/>
              <a:t>These passages teach us that the Lord, for his faithful people, sets in operation a process by which he keeps them </a:t>
            </a:r>
            <a:r>
              <a:rPr lang="en-US" sz="2600" b="1" u="sng" dirty="0"/>
              <a:t>continuously cleansed</a:t>
            </a:r>
            <a:r>
              <a:rPr lang="en-US" sz="2600" b="1" dirty="0"/>
              <a:t> </a:t>
            </a:r>
            <a:r>
              <a:rPr lang="en-US" sz="2600" dirty="0"/>
              <a:t>… </a:t>
            </a:r>
            <a:r>
              <a:rPr lang="en-US" sz="2600" b="1" dirty="0"/>
              <a:t>If we walk in the light, by which it is meant if we do our best to live according to His word, the blood keeps on cleansing</a:t>
            </a:r>
            <a:r>
              <a:rPr lang="en-US" sz="2600" dirty="0"/>
              <a:t>, </a:t>
            </a:r>
            <a:r>
              <a:rPr lang="en-US" sz="2600" b="1" dirty="0"/>
              <a:t>just like the windshield wipers keep on wiping water off our windshields</a:t>
            </a:r>
            <a:r>
              <a:rPr lang="en-US" sz="2600" dirty="0"/>
              <a:t>.”</a:t>
            </a:r>
          </a:p>
          <a:p>
            <a:pPr marL="0" indent="0">
              <a:buNone/>
            </a:pPr>
            <a:r>
              <a:rPr lang="en-US" sz="1200" dirty="0"/>
              <a:t>(A sermon by Guy N. Woods on “Continual </a:t>
            </a:r>
            <a:r>
              <a:rPr lang="en-US" sz="1200" dirty="0" err="1"/>
              <a:t>Cleansing”published</a:t>
            </a:r>
            <a:r>
              <a:rPr lang="en-US" sz="1200" dirty="0"/>
              <a:t> by </a:t>
            </a:r>
            <a:r>
              <a:rPr lang="en-US" sz="1200" dirty="0" err="1"/>
              <a:t>Britnell</a:t>
            </a:r>
            <a:r>
              <a:rPr lang="en-US" sz="1200" dirty="0"/>
              <a:t> Publications, Little Rock, AR)</a:t>
            </a:r>
          </a:p>
          <a:p>
            <a:pPr marL="0" indent="0">
              <a:buNone/>
            </a:pPr>
            <a:r>
              <a:rPr lang="en-US" sz="2800" dirty="0"/>
              <a:t>Implied is there is nothing to be done by the sinner to be cleansed.</a:t>
            </a:r>
          </a:p>
        </p:txBody>
      </p:sp>
      <p:sp>
        <p:nvSpPr>
          <p:cNvPr id="6" name="Title 1">
            <a:extLst>
              <a:ext uri="{FF2B5EF4-FFF2-40B4-BE49-F238E27FC236}">
                <a16:creationId xmlns:a16="http://schemas.microsoft.com/office/drawing/2014/main" id="{D5C886BF-57C2-4F7D-8D6E-2307353F4BBF}"/>
              </a:ext>
            </a:extLst>
          </p:cNvPr>
          <p:cNvSpPr>
            <a:spLocks noGrp="1"/>
          </p:cNvSpPr>
          <p:nvPr>
            <p:ph type="title"/>
          </p:nvPr>
        </p:nvSpPr>
        <p:spPr>
          <a:xfrm>
            <a:off x="457200" y="278374"/>
            <a:ext cx="8229600" cy="968535"/>
          </a:xfrm>
        </p:spPr>
        <p:txBody>
          <a:bodyPr>
            <a:spAutoFit/>
          </a:bodyPr>
          <a:lstStyle/>
          <a:p>
            <a:r>
              <a:rPr lang="en-US" sz="3200" b="1" i="1" dirty="0">
                <a:solidFill>
                  <a:schemeClr val="tx1"/>
                </a:solidFill>
              </a:rPr>
              <a:t>Commands versus Traditions</a:t>
            </a:r>
            <a:br>
              <a:rPr lang="en-US" dirty="0">
                <a:solidFill>
                  <a:schemeClr val="tx1"/>
                </a:solidFill>
              </a:rPr>
            </a:br>
            <a:r>
              <a:rPr lang="en-US" sz="2400" dirty="0">
                <a:solidFill>
                  <a:schemeClr val="tx1"/>
                </a:solidFill>
              </a:rPr>
              <a:t>Matthew 15:1-21</a:t>
            </a:r>
            <a:endParaRPr lang="en-US" dirty="0">
              <a:solidFill>
                <a:schemeClr val="tx1"/>
              </a:solidFill>
            </a:endParaRPr>
          </a:p>
        </p:txBody>
      </p:sp>
    </p:spTree>
    <p:extLst>
      <p:ext uri="{BB962C8B-B14F-4D97-AF65-F5344CB8AC3E}">
        <p14:creationId xmlns:p14="http://schemas.microsoft.com/office/powerpoint/2010/main" val="4235012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2" y="1392072"/>
            <a:ext cx="8804324" cy="7589770"/>
          </a:xfrm>
        </p:spPr>
        <p:txBody>
          <a:bodyPr>
            <a:spAutoFit/>
          </a:bodyPr>
          <a:lstStyle/>
          <a:p>
            <a:pPr marL="0" indent="0">
              <a:buNone/>
            </a:pPr>
            <a:r>
              <a:rPr lang="en-US" sz="2800" dirty="0"/>
              <a:t>1 John 1:6-9, </a:t>
            </a:r>
            <a:r>
              <a:rPr lang="en-US" sz="2800" i="1" dirty="0"/>
              <a:t>“If we say that we have fellowship with Him and yet walk in the darkness, we lie and do not practice the truth; 7 but </a:t>
            </a:r>
            <a:r>
              <a:rPr lang="en-US" sz="2800" b="1" i="1" dirty="0"/>
              <a:t>if we walk in the Light </a:t>
            </a:r>
            <a:r>
              <a:rPr lang="en-US" sz="2800" i="1" dirty="0"/>
              <a:t>as He Himself is in the Light, we have fellowship with one another, and </a:t>
            </a:r>
            <a:r>
              <a:rPr lang="en-US" sz="2800" b="1" i="1" dirty="0"/>
              <a:t>the blood of Jesus His Son cleanses us from all sin</a:t>
            </a:r>
            <a:r>
              <a:rPr lang="en-US" sz="2800" i="1" dirty="0"/>
              <a:t>. 8 If we say that we have no sin, we are deceiving ourselves and the truth is not in us. 9 </a:t>
            </a:r>
            <a:r>
              <a:rPr lang="en-US" sz="2800" b="1" i="1" dirty="0"/>
              <a:t>If we confess our sins</a:t>
            </a:r>
            <a:r>
              <a:rPr lang="en-US" sz="2800" i="1" dirty="0"/>
              <a:t>, He is faithful and righteous to forgive us our sins and to </a:t>
            </a:r>
            <a:r>
              <a:rPr lang="en-US" sz="2800" b="1" i="1" dirty="0"/>
              <a:t>cleanse us from all unrighteousness</a:t>
            </a:r>
            <a:r>
              <a:rPr lang="en-US" sz="2800" i="1" dirty="0"/>
              <a:t>.”</a:t>
            </a:r>
          </a:p>
          <a:p>
            <a:pPr marL="0" indent="0">
              <a:buNone/>
            </a:pPr>
            <a:r>
              <a:rPr lang="en-US" sz="2800" i="1" dirty="0"/>
              <a:t>“</a:t>
            </a:r>
            <a:r>
              <a:rPr lang="en-US" sz="2800" b="1" i="1" dirty="0"/>
              <a:t>Walk</a:t>
            </a:r>
            <a:r>
              <a:rPr lang="en-US" sz="2800" i="1" dirty="0"/>
              <a:t>”</a:t>
            </a:r>
            <a:r>
              <a:rPr lang="en-US" sz="2800" dirty="0"/>
              <a:t> versus step</a:t>
            </a:r>
          </a:p>
          <a:p>
            <a:pPr marL="0" indent="0">
              <a:buNone/>
            </a:pPr>
            <a:endParaRPr lang="en-US" sz="2800" dirty="0"/>
          </a:p>
          <a:p>
            <a:pPr marL="0" indent="0">
              <a:buNone/>
            </a:pPr>
            <a:endParaRPr lang="en-US" sz="2800" dirty="0"/>
          </a:p>
          <a:p>
            <a:pPr marL="0" indent="0">
              <a:buNone/>
            </a:pPr>
            <a:endParaRPr lang="en-US" sz="2800" dirty="0"/>
          </a:p>
          <a:p>
            <a:pPr marL="0" indent="0">
              <a:buNone/>
            </a:pPr>
            <a:endParaRPr lang="en-US" sz="2800" dirty="0"/>
          </a:p>
          <a:p>
            <a:pPr marL="0" indent="0">
              <a:buNone/>
            </a:pPr>
            <a:endParaRPr lang="en-US" sz="2800" dirty="0"/>
          </a:p>
          <a:p>
            <a:pPr marL="0" indent="0">
              <a:buNone/>
            </a:pPr>
            <a:endParaRPr lang="en-US" sz="2800" dirty="0"/>
          </a:p>
        </p:txBody>
      </p:sp>
      <p:cxnSp>
        <p:nvCxnSpPr>
          <p:cNvPr id="5" name="Straight Arrow Connector 4">
            <a:extLst>
              <a:ext uri="{FF2B5EF4-FFF2-40B4-BE49-F238E27FC236}">
                <a16:creationId xmlns:a16="http://schemas.microsoft.com/office/drawing/2014/main" id="{3B9A9B57-9E7C-4B22-B0FC-5772D24D52E6}"/>
              </a:ext>
            </a:extLst>
          </p:cNvPr>
          <p:cNvCxnSpPr>
            <a:cxnSpLocks/>
          </p:cNvCxnSpPr>
          <p:nvPr/>
        </p:nvCxnSpPr>
        <p:spPr>
          <a:xfrm>
            <a:off x="4800600" y="3580607"/>
            <a:ext cx="2514600" cy="99139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828E3732-1636-4234-9F9A-DECFF8D0755B}"/>
              </a:ext>
            </a:extLst>
          </p:cNvPr>
          <p:cNvCxnSpPr>
            <a:cxnSpLocks/>
          </p:cNvCxnSpPr>
          <p:nvPr/>
        </p:nvCxnSpPr>
        <p:spPr>
          <a:xfrm>
            <a:off x="3429000" y="2707150"/>
            <a:ext cx="335054" cy="143313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79EE33E-24DB-4F49-88EE-B3E9E37F959E}"/>
              </a:ext>
            </a:extLst>
          </p:cNvPr>
          <p:cNvCxnSpPr>
            <a:cxnSpLocks/>
          </p:cNvCxnSpPr>
          <p:nvPr/>
        </p:nvCxnSpPr>
        <p:spPr>
          <a:xfrm>
            <a:off x="3901044" y="3524054"/>
            <a:ext cx="1687993"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C336EBA-38F3-4DE6-956E-30B02845F7CF}"/>
              </a:ext>
            </a:extLst>
          </p:cNvPr>
          <p:cNvCxnSpPr>
            <a:cxnSpLocks/>
          </p:cNvCxnSpPr>
          <p:nvPr/>
        </p:nvCxnSpPr>
        <p:spPr>
          <a:xfrm>
            <a:off x="6390388" y="4786135"/>
            <a:ext cx="1583191"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8242C254-DCCE-42DE-B4E4-93D0BA2404B7}"/>
              </a:ext>
            </a:extLst>
          </p:cNvPr>
          <p:cNvCxnSpPr/>
          <p:nvPr/>
        </p:nvCxnSpPr>
        <p:spPr>
          <a:xfrm>
            <a:off x="2019869" y="2669442"/>
            <a:ext cx="3569168"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24176308-1B72-4633-AD61-38C54242BC26}"/>
              </a:ext>
            </a:extLst>
          </p:cNvPr>
          <p:cNvCxnSpPr/>
          <p:nvPr/>
        </p:nvCxnSpPr>
        <p:spPr>
          <a:xfrm>
            <a:off x="3163045" y="4371681"/>
            <a:ext cx="3302759"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2" name="Title 1">
            <a:extLst>
              <a:ext uri="{FF2B5EF4-FFF2-40B4-BE49-F238E27FC236}">
                <a16:creationId xmlns:a16="http://schemas.microsoft.com/office/drawing/2014/main" id="{EE99FE32-375E-47B2-8472-B4A0367F1BB7}"/>
              </a:ext>
            </a:extLst>
          </p:cNvPr>
          <p:cNvSpPr>
            <a:spLocks noGrp="1"/>
          </p:cNvSpPr>
          <p:nvPr>
            <p:ph type="title"/>
          </p:nvPr>
        </p:nvSpPr>
        <p:spPr>
          <a:xfrm>
            <a:off x="457200" y="278374"/>
            <a:ext cx="8229600" cy="968535"/>
          </a:xfrm>
        </p:spPr>
        <p:txBody>
          <a:bodyPr>
            <a:spAutoFit/>
          </a:bodyPr>
          <a:lstStyle/>
          <a:p>
            <a:r>
              <a:rPr lang="en-US" sz="3200" b="1" i="1" dirty="0">
                <a:solidFill>
                  <a:schemeClr val="tx1"/>
                </a:solidFill>
              </a:rPr>
              <a:t>Commands versus Traditions</a:t>
            </a:r>
            <a:br>
              <a:rPr lang="en-US" dirty="0">
                <a:solidFill>
                  <a:schemeClr val="tx1"/>
                </a:solidFill>
              </a:rPr>
            </a:br>
            <a:r>
              <a:rPr lang="en-US" sz="2400" dirty="0">
                <a:solidFill>
                  <a:schemeClr val="tx1"/>
                </a:solidFill>
              </a:rPr>
              <a:t>Matthew 15:1-21</a:t>
            </a:r>
            <a:endParaRPr lang="en-US" dirty="0">
              <a:solidFill>
                <a:schemeClr val="tx1"/>
              </a:solidFill>
            </a:endParaRPr>
          </a:p>
        </p:txBody>
      </p:sp>
    </p:spTree>
    <p:extLst>
      <p:ext uri="{BB962C8B-B14F-4D97-AF65-F5344CB8AC3E}">
        <p14:creationId xmlns:p14="http://schemas.microsoft.com/office/powerpoint/2010/main" val="2840223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mpany background presentatio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spDef>
      <a:spPr>
        <a:solidFill>
          <a:schemeClr val="tx2"/>
        </a:solidFill>
        <a:ln>
          <a:solidFill>
            <a:schemeClr val="tx2"/>
          </a:solid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meeting presentation.potx" id="{77F2D8A2-507B-4878-B2FF-8D528D9C7FD9}" vid="{1CC704D5-A0BA-4179-BDE4-EF17843D99B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3125</TotalTime>
  <Words>2077</Words>
  <Application>Microsoft Office PowerPoint</Application>
  <PresentationFormat>On-screen Show (4:3)</PresentationFormat>
  <Paragraphs>147</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Century Gothic</vt:lpstr>
      <vt:lpstr>Courier New</vt:lpstr>
      <vt:lpstr>Palatino Linotype</vt:lpstr>
      <vt:lpstr>Company background presentation</vt:lpstr>
      <vt:lpstr>The Life of Jesus Christ Lesson 11 – In Galilee And Beyond</vt:lpstr>
      <vt:lpstr>Purity and Defilement Matthew 15:1-21</vt:lpstr>
      <vt:lpstr>Purity and Defilement Matthew 15:1-21</vt:lpstr>
      <vt:lpstr>Purity and Defilement Matthew 15:1-21</vt:lpstr>
      <vt:lpstr>Purity and Defilement Matthew 15:1-21</vt:lpstr>
      <vt:lpstr>Purity and Defilement Matthew 15:1-21</vt:lpstr>
      <vt:lpstr>Commands versus Traditions Matthew 15:1-21</vt:lpstr>
      <vt:lpstr>Commands versus Traditions Matthew 15:1-21</vt:lpstr>
      <vt:lpstr>Commands versus Traditions Matthew 15:1-21</vt:lpstr>
      <vt:lpstr>Commands versus Traditions Matthew 15:1-21</vt:lpstr>
      <vt:lpstr>Commands versus Traditions Matthew 15:1-21</vt:lpstr>
      <vt:lpstr>Commands versus Traditions Matthew 15:1-21</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(Format)</dc:title>
  <dc:creator>Chris Simmons</dc:creator>
  <cp:lastModifiedBy>Richard Lidh</cp:lastModifiedBy>
  <cp:revision>10</cp:revision>
  <cp:lastPrinted>2020-04-23T04:30:28Z</cp:lastPrinted>
  <dcterms:created xsi:type="dcterms:W3CDTF">2011-11-13T00:33:04Z</dcterms:created>
  <dcterms:modified xsi:type="dcterms:W3CDTF">2020-04-23T04:30:33Z</dcterms:modified>
</cp:coreProperties>
</file>